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80"/>
  </p:notesMasterIdLst>
  <p:handoutMasterIdLst>
    <p:handoutMasterId r:id="rId81"/>
  </p:handoutMasterIdLst>
  <p:sldIdLst>
    <p:sldId id="334" r:id="rId2"/>
    <p:sldId id="301" r:id="rId3"/>
    <p:sldId id="628" r:id="rId4"/>
    <p:sldId id="637" r:id="rId5"/>
    <p:sldId id="629" r:id="rId6"/>
    <p:sldId id="516" r:id="rId7"/>
    <p:sldId id="517" r:id="rId8"/>
    <p:sldId id="518" r:id="rId9"/>
    <p:sldId id="454" r:id="rId10"/>
    <p:sldId id="455" r:id="rId11"/>
    <p:sldId id="493" r:id="rId12"/>
    <p:sldId id="457" r:id="rId13"/>
    <p:sldId id="494" r:id="rId14"/>
    <p:sldId id="459" r:id="rId15"/>
    <p:sldId id="495" r:id="rId16"/>
    <p:sldId id="461" r:id="rId17"/>
    <p:sldId id="642" r:id="rId18"/>
    <p:sldId id="462" r:id="rId19"/>
    <p:sldId id="463" r:id="rId20"/>
    <p:sldId id="501" r:id="rId21"/>
    <p:sldId id="465" r:id="rId22"/>
    <p:sldId id="328" r:id="rId23"/>
    <p:sldId id="638" r:id="rId24"/>
    <p:sldId id="443" r:id="rId25"/>
    <p:sldId id="466" r:id="rId26"/>
    <p:sldId id="520" r:id="rId27"/>
    <p:sldId id="521" r:id="rId28"/>
    <p:sldId id="522" r:id="rId29"/>
    <p:sldId id="523" r:id="rId30"/>
    <p:sldId id="524" r:id="rId31"/>
    <p:sldId id="386" r:id="rId32"/>
    <p:sldId id="474" r:id="rId33"/>
    <p:sldId id="547" r:id="rId34"/>
    <p:sldId id="548" r:id="rId35"/>
    <p:sldId id="469" r:id="rId36"/>
    <p:sldId id="471" r:id="rId37"/>
    <p:sldId id="472" r:id="rId38"/>
    <p:sldId id="536" r:id="rId39"/>
    <p:sldId id="537" r:id="rId40"/>
    <p:sldId id="538" r:id="rId41"/>
    <p:sldId id="478" r:id="rId42"/>
    <p:sldId id="475" r:id="rId43"/>
    <p:sldId id="527" r:id="rId44"/>
    <p:sldId id="528" r:id="rId45"/>
    <p:sldId id="529" r:id="rId46"/>
    <p:sldId id="530" r:id="rId47"/>
    <p:sldId id="639" r:id="rId48"/>
    <p:sldId id="389" r:id="rId49"/>
    <p:sldId id="476" r:id="rId50"/>
    <p:sldId id="539" r:id="rId51"/>
    <p:sldId id="535" r:id="rId52"/>
    <p:sldId id="543" r:id="rId53"/>
    <p:sldId id="544" r:id="rId54"/>
    <p:sldId id="484" r:id="rId55"/>
    <p:sldId id="487" r:id="rId56"/>
    <p:sldId id="488" r:id="rId57"/>
    <p:sldId id="489" r:id="rId58"/>
    <p:sldId id="356" r:id="rId59"/>
    <p:sldId id="370" r:id="rId60"/>
    <p:sldId id="640" r:id="rId61"/>
    <p:sldId id="641" r:id="rId62"/>
    <p:sldId id="384" r:id="rId63"/>
    <p:sldId id="385" r:id="rId64"/>
    <p:sldId id="372" r:id="rId65"/>
    <p:sldId id="373" r:id="rId66"/>
    <p:sldId id="374" r:id="rId67"/>
    <p:sldId id="375" r:id="rId68"/>
    <p:sldId id="376" r:id="rId69"/>
    <p:sldId id="377" r:id="rId70"/>
    <p:sldId id="378" r:id="rId71"/>
    <p:sldId id="379" r:id="rId72"/>
    <p:sldId id="380" r:id="rId73"/>
    <p:sldId id="400" r:id="rId74"/>
    <p:sldId id="337" r:id="rId75"/>
    <p:sldId id="340" r:id="rId76"/>
    <p:sldId id="365" r:id="rId77"/>
    <p:sldId id="546" r:id="rId78"/>
    <p:sldId id="545" r:id="rId79"/>
  </p:sldIdLst>
  <p:sldSz cx="9144000" cy="6858000" type="screen4x3"/>
  <p:notesSz cx="6735763" cy="9866313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7F50"/>
    <a:srgbClr val="D99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002" autoAdjust="0"/>
  </p:normalViewPr>
  <p:slideViewPr>
    <p:cSldViewPr showGuides="1">
      <p:cViewPr>
        <p:scale>
          <a:sx n="78" d="100"/>
          <a:sy n="78" d="100"/>
        </p:scale>
        <p:origin x="-156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D18152-63E9-4875-897E-FD3269527ADA}" type="doc">
      <dgm:prSet loTypeId="urn:microsoft.com/office/officeart/2005/8/layout/process1" loCatId="process" qsTypeId="urn:microsoft.com/office/officeart/2005/8/quickstyle/simple1" qsCatId="simple" csTypeId="urn:microsoft.com/office/officeart/2005/8/colors/accent6_4" csCatId="accent6" phldr="1"/>
      <dgm:spPr/>
    </dgm:pt>
    <dgm:pt modelId="{D7DBC6C7-B93F-4BC7-926F-A44922C1B3CA}">
      <dgm:prSet phldrT="[Szöveg]" custT="1"/>
      <dgm:spPr/>
      <dgm:t>
        <a:bodyPr/>
        <a:lstStyle/>
        <a:p>
          <a:r>
            <a:rPr lang="hu-HU" sz="2500" b="1" dirty="0">
              <a:latin typeface="Georgia" panose="02040502050405020303" pitchFamily="18" charset="0"/>
            </a:rPr>
            <a:t>Jogtudomány</a:t>
          </a:r>
        </a:p>
        <a:p>
          <a:r>
            <a:rPr lang="hu-HU" sz="1800" dirty="0">
              <a:latin typeface="Georgia" panose="02040502050405020303" pitchFamily="18" charset="0"/>
            </a:rPr>
            <a:t>Politikatudomány</a:t>
          </a:r>
        </a:p>
        <a:p>
          <a:r>
            <a:rPr lang="hu-HU" sz="1800" dirty="0">
              <a:latin typeface="Georgia" panose="02040502050405020303" pitchFamily="18" charset="0"/>
            </a:rPr>
            <a:t>Történelem (modern kori egyetemes, magyar)</a:t>
          </a:r>
        </a:p>
        <a:p>
          <a:r>
            <a:rPr lang="hu-HU" sz="2300" dirty="0">
              <a:latin typeface="Georgia" panose="02040502050405020303" pitchFamily="18" charset="0"/>
            </a:rPr>
            <a:t>Országgyűlés dokumentumai</a:t>
          </a:r>
        </a:p>
      </dgm:t>
    </dgm:pt>
    <dgm:pt modelId="{23D388D0-F1CD-4847-BED5-E2D784E5084E}" type="parTrans" cxnId="{3312DB81-BDCB-442B-9694-01D78BE5A657}">
      <dgm:prSet/>
      <dgm:spPr/>
      <dgm:t>
        <a:bodyPr/>
        <a:lstStyle/>
        <a:p>
          <a:endParaRPr lang="hu-HU"/>
        </a:p>
      </dgm:t>
    </dgm:pt>
    <dgm:pt modelId="{0AFD1592-4D10-4124-B593-496CDB0BC590}" type="sibTrans" cxnId="{3312DB81-BDCB-442B-9694-01D78BE5A657}">
      <dgm:prSet/>
      <dgm:spPr/>
      <dgm:t>
        <a:bodyPr/>
        <a:lstStyle/>
        <a:p>
          <a:endParaRPr lang="hu-HU"/>
        </a:p>
      </dgm:t>
    </dgm:pt>
    <dgm:pt modelId="{EA6D3F36-8A61-4681-8543-4C06B851AAF0}">
      <dgm:prSet phldrT="[Szöveg]" custT="1"/>
      <dgm:spPr/>
      <dgm:t>
        <a:bodyPr/>
        <a:lstStyle/>
        <a:p>
          <a:r>
            <a:rPr lang="hu-HU" sz="4000" dirty="0">
              <a:latin typeface="Georgia" panose="02040502050405020303" pitchFamily="18" charset="0"/>
            </a:rPr>
            <a:t>Teljesség(re törekvés)!</a:t>
          </a:r>
        </a:p>
      </dgm:t>
    </dgm:pt>
    <dgm:pt modelId="{C003636D-B342-4675-A21D-8118CC0A4F11}" type="parTrans" cxnId="{06C1879B-C9DD-41C7-9068-C938938ED97B}">
      <dgm:prSet/>
      <dgm:spPr/>
      <dgm:t>
        <a:bodyPr/>
        <a:lstStyle/>
        <a:p>
          <a:endParaRPr lang="hu-HU"/>
        </a:p>
      </dgm:t>
    </dgm:pt>
    <dgm:pt modelId="{1BA3CA15-454B-4F5E-A554-C4861BC87F6C}" type="sibTrans" cxnId="{06C1879B-C9DD-41C7-9068-C938938ED97B}">
      <dgm:prSet/>
      <dgm:spPr/>
      <dgm:t>
        <a:bodyPr/>
        <a:lstStyle/>
        <a:p>
          <a:endParaRPr lang="hu-HU"/>
        </a:p>
      </dgm:t>
    </dgm:pt>
    <dgm:pt modelId="{322AB12A-2BB6-4AB7-AC8C-F2711D7E6832}" type="pres">
      <dgm:prSet presAssocID="{C4D18152-63E9-4875-897E-FD3269527ADA}" presName="Name0" presStyleCnt="0">
        <dgm:presLayoutVars>
          <dgm:dir/>
          <dgm:resizeHandles val="exact"/>
        </dgm:presLayoutVars>
      </dgm:prSet>
      <dgm:spPr/>
    </dgm:pt>
    <dgm:pt modelId="{890287B1-81F0-4264-A485-C53792AE21E3}" type="pres">
      <dgm:prSet presAssocID="{D7DBC6C7-B93F-4BC7-926F-A44922C1B3CA}" presName="node" presStyleLbl="node1" presStyleIdx="0" presStyleCnt="2" custLinFactNeighborX="6010" custLinFactNeighborY="-789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3D34767-A59A-45BE-9F6E-4295C145E187}" type="pres">
      <dgm:prSet presAssocID="{0AFD1592-4D10-4124-B593-496CDB0BC590}" presName="sibTrans" presStyleLbl="sibTrans2D1" presStyleIdx="0" presStyleCnt="1"/>
      <dgm:spPr/>
      <dgm:t>
        <a:bodyPr/>
        <a:lstStyle/>
        <a:p>
          <a:endParaRPr lang="hu-HU"/>
        </a:p>
      </dgm:t>
    </dgm:pt>
    <dgm:pt modelId="{19A38528-8245-4811-97BF-1308B0C8A31A}" type="pres">
      <dgm:prSet presAssocID="{0AFD1592-4D10-4124-B593-496CDB0BC590}" presName="connectorText" presStyleLbl="sibTrans2D1" presStyleIdx="0" presStyleCnt="1"/>
      <dgm:spPr/>
      <dgm:t>
        <a:bodyPr/>
        <a:lstStyle/>
        <a:p>
          <a:endParaRPr lang="hu-HU"/>
        </a:p>
      </dgm:t>
    </dgm:pt>
    <dgm:pt modelId="{B34F78E3-039F-45DC-B022-E065EA6A1DE1}" type="pres">
      <dgm:prSet presAssocID="{EA6D3F36-8A61-4681-8543-4C06B851AAF0}" presName="node" presStyleLbl="node1" presStyleIdx="1" presStyleCnt="2" custLinFactNeighborX="21316" custLinFactNeighborY="-8361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312DB81-BDCB-442B-9694-01D78BE5A657}" srcId="{C4D18152-63E9-4875-897E-FD3269527ADA}" destId="{D7DBC6C7-B93F-4BC7-926F-A44922C1B3CA}" srcOrd="0" destOrd="0" parTransId="{23D388D0-F1CD-4847-BED5-E2D784E5084E}" sibTransId="{0AFD1592-4D10-4124-B593-496CDB0BC590}"/>
    <dgm:cxn modelId="{06C1879B-C9DD-41C7-9068-C938938ED97B}" srcId="{C4D18152-63E9-4875-897E-FD3269527ADA}" destId="{EA6D3F36-8A61-4681-8543-4C06B851AAF0}" srcOrd="1" destOrd="0" parTransId="{C003636D-B342-4675-A21D-8118CC0A4F11}" sibTransId="{1BA3CA15-454B-4F5E-A554-C4861BC87F6C}"/>
    <dgm:cxn modelId="{02F642E7-8387-4C06-B3BA-097472DF42F1}" type="presOf" srcId="{EA6D3F36-8A61-4681-8543-4C06B851AAF0}" destId="{B34F78E3-039F-45DC-B022-E065EA6A1DE1}" srcOrd="0" destOrd="0" presId="urn:microsoft.com/office/officeart/2005/8/layout/process1"/>
    <dgm:cxn modelId="{2028A6B4-DECB-46B9-A664-E88029C1BFE1}" type="presOf" srcId="{C4D18152-63E9-4875-897E-FD3269527ADA}" destId="{322AB12A-2BB6-4AB7-AC8C-F2711D7E6832}" srcOrd="0" destOrd="0" presId="urn:microsoft.com/office/officeart/2005/8/layout/process1"/>
    <dgm:cxn modelId="{EF0D6413-D2C9-4502-B0BC-3A53D3E5B45B}" type="presOf" srcId="{D7DBC6C7-B93F-4BC7-926F-A44922C1B3CA}" destId="{890287B1-81F0-4264-A485-C53792AE21E3}" srcOrd="0" destOrd="0" presId="urn:microsoft.com/office/officeart/2005/8/layout/process1"/>
    <dgm:cxn modelId="{B8A01E43-1EA4-404D-96AA-5D3EAA8E58FE}" type="presOf" srcId="{0AFD1592-4D10-4124-B593-496CDB0BC590}" destId="{19A38528-8245-4811-97BF-1308B0C8A31A}" srcOrd="1" destOrd="0" presId="urn:microsoft.com/office/officeart/2005/8/layout/process1"/>
    <dgm:cxn modelId="{2814B4E4-5CFB-4123-840D-EE42C94E11F7}" type="presOf" srcId="{0AFD1592-4D10-4124-B593-496CDB0BC590}" destId="{B3D34767-A59A-45BE-9F6E-4295C145E187}" srcOrd="0" destOrd="0" presId="urn:microsoft.com/office/officeart/2005/8/layout/process1"/>
    <dgm:cxn modelId="{4AE260B2-6053-41AE-8E49-E2318A71AE89}" type="presParOf" srcId="{322AB12A-2BB6-4AB7-AC8C-F2711D7E6832}" destId="{890287B1-81F0-4264-A485-C53792AE21E3}" srcOrd="0" destOrd="0" presId="urn:microsoft.com/office/officeart/2005/8/layout/process1"/>
    <dgm:cxn modelId="{36C718D6-7E87-49F5-A2B5-FAF3C99A4259}" type="presParOf" srcId="{322AB12A-2BB6-4AB7-AC8C-F2711D7E6832}" destId="{B3D34767-A59A-45BE-9F6E-4295C145E187}" srcOrd="1" destOrd="0" presId="urn:microsoft.com/office/officeart/2005/8/layout/process1"/>
    <dgm:cxn modelId="{0321F910-7AA3-46ED-9B90-14A3EA73B559}" type="presParOf" srcId="{B3D34767-A59A-45BE-9F6E-4295C145E187}" destId="{19A38528-8245-4811-97BF-1308B0C8A31A}" srcOrd="0" destOrd="0" presId="urn:microsoft.com/office/officeart/2005/8/layout/process1"/>
    <dgm:cxn modelId="{E567718A-5761-4009-9FED-FCB50C199BF1}" type="presParOf" srcId="{322AB12A-2BB6-4AB7-AC8C-F2711D7E6832}" destId="{B34F78E3-039F-45DC-B022-E065EA6A1DE1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D18152-63E9-4875-897E-FD3269527ADA}" type="doc">
      <dgm:prSet loTypeId="urn:microsoft.com/office/officeart/2005/8/layout/process1" loCatId="process" qsTypeId="urn:microsoft.com/office/officeart/2005/8/quickstyle/simple1" qsCatId="simple" csTypeId="urn:microsoft.com/office/officeart/2005/8/colors/accent6_4" csCatId="accent6" phldr="1"/>
      <dgm:spPr/>
    </dgm:pt>
    <dgm:pt modelId="{D7DBC6C7-B93F-4BC7-926F-A44922C1B3CA}">
      <dgm:prSet phldrT="[Szöveg]" custT="1"/>
      <dgm:spPr/>
      <dgm:t>
        <a:bodyPr/>
        <a:lstStyle/>
        <a:p>
          <a:r>
            <a:rPr lang="hu-HU" sz="2100" dirty="0">
              <a:latin typeface="Georgia" panose="02040502050405020303" pitchFamily="18" charset="0"/>
            </a:rPr>
            <a:t>Történelem (egyéb korszakok) </a:t>
          </a:r>
        </a:p>
        <a:p>
          <a:r>
            <a:rPr lang="hu-HU" sz="2100" dirty="0">
              <a:latin typeface="Georgia" panose="02040502050405020303" pitchFamily="18" charset="0"/>
            </a:rPr>
            <a:t>Statisztika</a:t>
          </a:r>
        </a:p>
        <a:p>
          <a:r>
            <a:rPr lang="hu-HU" sz="2100" dirty="0">
              <a:latin typeface="Georgia" panose="02040502050405020303" pitchFamily="18" charset="0"/>
            </a:rPr>
            <a:t>Közgazdaságtudomány</a:t>
          </a:r>
        </a:p>
        <a:p>
          <a:r>
            <a:rPr lang="hu-HU" sz="2100" dirty="0">
              <a:latin typeface="Georgia" panose="02040502050405020303" pitchFamily="18" charset="0"/>
            </a:rPr>
            <a:t>Szociológia</a:t>
          </a:r>
        </a:p>
      </dgm:t>
    </dgm:pt>
    <dgm:pt modelId="{23D388D0-F1CD-4847-BED5-E2D784E5084E}" type="parTrans" cxnId="{3312DB81-BDCB-442B-9694-01D78BE5A657}">
      <dgm:prSet/>
      <dgm:spPr/>
      <dgm:t>
        <a:bodyPr/>
        <a:lstStyle/>
        <a:p>
          <a:endParaRPr lang="hu-HU"/>
        </a:p>
      </dgm:t>
    </dgm:pt>
    <dgm:pt modelId="{0AFD1592-4D10-4124-B593-496CDB0BC590}" type="sibTrans" cxnId="{3312DB81-BDCB-442B-9694-01D78BE5A657}">
      <dgm:prSet/>
      <dgm:spPr/>
      <dgm:t>
        <a:bodyPr/>
        <a:lstStyle/>
        <a:p>
          <a:endParaRPr lang="hu-HU"/>
        </a:p>
      </dgm:t>
    </dgm:pt>
    <dgm:pt modelId="{EA6D3F36-8A61-4681-8543-4C06B851AAF0}">
      <dgm:prSet phldrT="[Szöveg]" custT="1"/>
      <dgm:spPr/>
      <dgm:t>
        <a:bodyPr/>
        <a:lstStyle/>
        <a:p>
          <a:r>
            <a:rPr lang="hu-HU" sz="4400" dirty="0">
              <a:latin typeface="Georgia" panose="02040502050405020303" pitchFamily="18" charset="0"/>
            </a:rPr>
            <a:t>Válogatva</a:t>
          </a:r>
        </a:p>
      </dgm:t>
    </dgm:pt>
    <dgm:pt modelId="{C003636D-B342-4675-A21D-8118CC0A4F11}" type="parTrans" cxnId="{06C1879B-C9DD-41C7-9068-C938938ED97B}">
      <dgm:prSet/>
      <dgm:spPr/>
      <dgm:t>
        <a:bodyPr/>
        <a:lstStyle/>
        <a:p>
          <a:endParaRPr lang="hu-HU"/>
        </a:p>
      </dgm:t>
    </dgm:pt>
    <dgm:pt modelId="{1BA3CA15-454B-4F5E-A554-C4861BC87F6C}" type="sibTrans" cxnId="{06C1879B-C9DD-41C7-9068-C938938ED97B}">
      <dgm:prSet/>
      <dgm:spPr/>
      <dgm:t>
        <a:bodyPr/>
        <a:lstStyle/>
        <a:p>
          <a:endParaRPr lang="hu-HU"/>
        </a:p>
      </dgm:t>
    </dgm:pt>
    <dgm:pt modelId="{322AB12A-2BB6-4AB7-AC8C-F2711D7E6832}" type="pres">
      <dgm:prSet presAssocID="{C4D18152-63E9-4875-897E-FD3269527ADA}" presName="Name0" presStyleCnt="0">
        <dgm:presLayoutVars>
          <dgm:dir/>
          <dgm:resizeHandles val="exact"/>
        </dgm:presLayoutVars>
      </dgm:prSet>
      <dgm:spPr/>
    </dgm:pt>
    <dgm:pt modelId="{890287B1-81F0-4264-A485-C53792AE21E3}" type="pres">
      <dgm:prSet presAssocID="{D7DBC6C7-B93F-4BC7-926F-A44922C1B3CA}" presName="node" presStyleLbl="node1" presStyleIdx="0" presStyleCnt="2" custLinFactNeighborX="6010" custLinFactNeighborY="-7895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3D34767-A59A-45BE-9F6E-4295C145E187}" type="pres">
      <dgm:prSet presAssocID="{0AFD1592-4D10-4124-B593-496CDB0BC590}" presName="sibTrans" presStyleLbl="sibTrans2D1" presStyleIdx="0" presStyleCnt="1"/>
      <dgm:spPr/>
      <dgm:t>
        <a:bodyPr/>
        <a:lstStyle/>
        <a:p>
          <a:endParaRPr lang="hu-HU"/>
        </a:p>
      </dgm:t>
    </dgm:pt>
    <dgm:pt modelId="{19A38528-8245-4811-97BF-1308B0C8A31A}" type="pres">
      <dgm:prSet presAssocID="{0AFD1592-4D10-4124-B593-496CDB0BC590}" presName="connectorText" presStyleLbl="sibTrans2D1" presStyleIdx="0" presStyleCnt="1"/>
      <dgm:spPr/>
      <dgm:t>
        <a:bodyPr/>
        <a:lstStyle/>
        <a:p>
          <a:endParaRPr lang="hu-HU"/>
        </a:p>
      </dgm:t>
    </dgm:pt>
    <dgm:pt modelId="{B34F78E3-039F-45DC-B022-E065EA6A1DE1}" type="pres">
      <dgm:prSet presAssocID="{EA6D3F36-8A61-4681-8543-4C06B851AAF0}" presName="node" presStyleLbl="node1" presStyleIdx="1" presStyleCnt="2" custLinFactNeighborX="928" custLinFactNeighborY="-5594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EFE48BF-68F5-4922-A216-10B05EC31354}" type="presOf" srcId="{C4D18152-63E9-4875-897E-FD3269527ADA}" destId="{322AB12A-2BB6-4AB7-AC8C-F2711D7E6832}" srcOrd="0" destOrd="0" presId="urn:microsoft.com/office/officeart/2005/8/layout/process1"/>
    <dgm:cxn modelId="{3312DB81-BDCB-442B-9694-01D78BE5A657}" srcId="{C4D18152-63E9-4875-897E-FD3269527ADA}" destId="{D7DBC6C7-B93F-4BC7-926F-A44922C1B3CA}" srcOrd="0" destOrd="0" parTransId="{23D388D0-F1CD-4847-BED5-E2D784E5084E}" sibTransId="{0AFD1592-4D10-4124-B593-496CDB0BC590}"/>
    <dgm:cxn modelId="{74876B48-1F83-4862-AE6C-3B7C6060A82A}" type="presOf" srcId="{EA6D3F36-8A61-4681-8543-4C06B851AAF0}" destId="{B34F78E3-039F-45DC-B022-E065EA6A1DE1}" srcOrd="0" destOrd="0" presId="urn:microsoft.com/office/officeart/2005/8/layout/process1"/>
    <dgm:cxn modelId="{41BBA092-40D1-4E2C-9881-F1F536CBDC2D}" type="presOf" srcId="{0AFD1592-4D10-4124-B593-496CDB0BC590}" destId="{19A38528-8245-4811-97BF-1308B0C8A31A}" srcOrd="1" destOrd="0" presId="urn:microsoft.com/office/officeart/2005/8/layout/process1"/>
    <dgm:cxn modelId="{5BB693EF-7680-4EE0-B5F2-5169F6D2AB0D}" type="presOf" srcId="{0AFD1592-4D10-4124-B593-496CDB0BC590}" destId="{B3D34767-A59A-45BE-9F6E-4295C145E187}" srcOrd="0" destOrd="0" presId="urn:microsoft.com/office/officeart/2005/8/layout/process1"/>
    <dgm:cxn modelId="{06C1879B-C9DD-41C7-9068-C938938ED97B}" srcId="{C4D18152-63E9-4875-897E-FD3269527ADA}" destId="{EA6D3F36-8A61-4681-8543-4C06B851AAF0}" srcOrd="1" destOrd="0" parTransId="{C003636D-B342-4675-A21D-8118CC0A4F11}" sibTransId="{1BA3CA15-454B-4F5E-A554-C4861BC87F6C}"/>
    <dgm:cxn modelId="{78199681-931C-44BB-A34D-473B54919AA4}" type="presOf" srcId="{D7DBC6C7-B93F-4BC7-926F-A44922C1B3CA}" destId="{890287B1-81F0-4264-A485-C53792AE21E3}" srcOrd="0" destOrd="0" presId="urn:microsoft.com/office/officeart/2005/8/layout/process1"/>
    <dgm:cxn modelId="{95137F6B-FAE1-4BB7-95ED-0287E1A7E8BF}" type="presParOf" srcId="{322AB12A-2BB6-4AB7-AC8C-F2711D7E6832}" destId="{890287B1-81F0-4264-A485-C53792AE21E3}" srcOrd="0" destOrd="0" presId="urn:microsoft.com/office/officeart/2005/8/layout/process1"/>
    <dgm:cxn modelId="{EF07DB47-881E-4519-A99C-FD65A20A3DCF}" type="presParOf" srcId="{322AB12A-2BB6-4AB7-AC8C-F2711D7E6832}" destId="{B3D34767-A59A-45BE-9F6E-4295C145E187}" srcOrd="1" destOrd="0" presId="urn:microsoft.com/office/officeart/2005/8/layout/process1"/>
    <dgm:cxn modelId="{D5953379-DC8D-401C-83E5-2924EAD39990}" type="presParOf" srcId="{B3D34767-A59A-45BE-9F6E-4295C145E187}" destId="{19A38528-8245-4811-97BF-1308B0C8A31A}" srcOrd="0" destOrd="0" presId="urn:microsoft.com/office/officeart/2005/8/layout/process1"/>
    <dgm:cxn modelId="{74F7FEF3-86D8-4D79-878F-28882F961F5C}" type="presParOf" srcId="{322AB12A-2BB6-4AB7-AC8C-F2711D7E6832}" destId="{B34F78E3-039F-45DC-B022-E065EA6A1DE1}" srcOrd="2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287B1-81F0-4264-A485-C53792AE21E3}">
      <dsp:nvSpPr>
        <dsp:cNvPr id="0" name=""/>
        <dsp:cNvSpPr/>
      </dsp:nvSpPr>
      <dsp:spPr>
        <a:xfrm>
          <a:off x="84008" y="0"/>
          <a:ext cx="3427660" cy="2345805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b="1" kern="1200" dirty="0">
              <a:latin typeface="Georgia" panose="02040502050405020303" pitchFamily="18" charset="0"/>
            </a:rPr>
            <a:t>Jogtudomány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>
              <a:latin typeface="Georgia" panose="02040502050405020303" pitchFamily="18" charset="0"/>
            </a:rPr>
            <a:t>Politikatudomány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>
              <a:latin typeface="Georgia" panose="02040502050405020303" pitchFamily="18" charset="0"/>
            </a:rPr>
            <a:t>Történelem (modern kori egyetemes, magyar)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300" kern="1200" dirty="0">
              <a:latin typeface="Georgia" panose="02040502050405020303" pitchFamily="18" charset="0"/>
            </a:rPr>
            <a:t>Országgyűlés dokumentumai</a:t>
          </a:r>
        </a:p>
      </dsp:txBody>
      <dsp:txXfrm>
        <a:off x="152714" y="68706"/>
        <a:ext cx="3290248" cy="2208393"/>
      </dsp:txXfrm>
    </dsp:sp>
    <dsp:sp modelId="{B3D34767-A59A-45BE-9F6E-4295C145E187}">
      <dsp:nvSpPr>
        <dsp:cNvPr id="0" name=""/>
        <dsp:cNvSpPr/>
      </dsp:nvSpPr>
      <dsp:spPr>
        <a:xfrm>
          <a:off x="3834236" y="747872"/>
          <a:ext cx="683843" cy="850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800" kern="1200"/>
        </a:p>
      </dsp:txBody>
      <dsp:txXfrm>
        <a:off x="3834236" y="917884"/>
        <a:ext cx="478690" cy="510035"/>
      </dsp:txXfrm>
    </dsp:sp>
    <dsp:sp modelId="{B34F78E3-039F-45DC-B022-E065EA6A1DE1}">
      <dsp:nvSpPr>
        <dsp:cNvPr id="0" name=""/>
        <dsp:cNvSpPr/>
      </dsp:nvSpPr>
      <dsp:spPr>
        <a:xfrm>
          <a:off x="4801939" y="0"/>
          <a:ext cx="3427660" cy="2345805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461694"/>
            <a:satOff val="30780"/>
            <a:lumOff val="40185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000" kern="1200" dirty="0">
              <a:latin typeface="Georgia" panose="02040502050405020303" pitchFamily="18" charset="0"/>
            </a:rPr>
            <a:t>Teljesség(re törekvés)!</a:t>
          </a:r>
        </a:p>
      </dsp:txBody>
      <dsp:txXfrm>
        <a:off x="4870645" y="68706"/>
        <a:ext cx="3290248" cy="2208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287B1-81F0-4264-A485-C53792AE21E3}">
      <dsp:nvSpPr>
        <dsp:cNvPr id="0" name=""/>
        <dsp:cNvSpPr/>
      </dsp:nvSpPr>
      <dsp:spPr>
        <a:xfrm>
          <a:off x="84008" y="0"/>
          <a:ext cx="3427660" cy="2056596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>
              <a:latin typeface="Georgia" panose="02040502050405020303" pitchFamily="18" charset="0"/>
            </a:rPr>
            <a:t>Történelem (egyéb korszakok)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>
              <a:latin typeface="Georgia" panose="02040502050405020303" pitchFamily="18" charset="0"/>
            </a:rPr>
            <a:t>Statisztika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>
              <a:latin typeface="Georgia" panose="02040502050405020303" pitchFamily="18" charset="0"/>
            </a:rPr>
            <a:t>Közgazdaságtudomány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>
              <a:latin typeface="Georgia" panose="02040502050405020303" pitchFamily="18" charset="0"/>
            </a:rPr>
            <a:t>Szociológia</a:t>
          </a:r>
        </a:p>
      </dsp:txBody>
      <dsp:txXfrm>
        <a:off x="144244" y="60236"/>
        <a:ext cx="3307188" cy="1936124"/>
      </dsp:txXfrm>
    </dsp:sp>
    <dsp:sp modelId="{B3D34767-A59A-45BE-9F6E-4295C145E187}">
      <dsp:nvSpPr>
        <dsp:cNvPr id="0" name=""/>
        <dsp:cNvSpPr/>
      </dsp:nvSpPr>
      <dsp:spPr>
        <a:xfrm rot="38851">
          <a:off x="3834214" y="630147"/>
          <a:ext cx="683887" cy="850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800" kern="1200"/>
        </a:p>
      </dsp:txBody>
      <dsp:txXfrm>
        <a:off x="3834221" y="799000"/>
        <a:ext cx="478721" cy="510035"/>
      </dsp:txXfrm>
    </dsp:sp>
    <dsp:sp modelId="{B34F78E3-039F-45DC-B022-E065EA6A1DE1}">
      <dsp:nvSpPr>
        <dsp:cNvPr id="0" name=""/>
        <dsp:cNvSpPr/>
      </dsp:nvSpPr>
      <dsp:spPr>
        <a:xfrm>
          <a:off x="4801939" y="53320"/>
          <a:ext cx="3427660" cy="2056596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461694"/>
            <a:satOff val="30780"/>
            <a:lumOff val="40185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400" kern="1200" dirty="0">
              <a:latin typeface="Georgia" panose="02040502050405020303" pitchFamily="18" charset="0"/>
            </a:rPr>
            <a:t>Válogatva</a:t>
          </a:r>
        </a:p>
      </dsp:txBody>
      <dsp:txXfrm>
        <a:off x="4862175" y="113556"/>
        <a:ext cx="3307188" cy="1936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87572" tIns="43786" rIns="87572" bIns="43786" rtlCol="0"/>
          <a:lstStyle>
            <a:lvl1pPr algn="l">
              <a:defRPr sz="11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87572" tIns="43786" rIns="87572" bIns="43786" rtlCol="0"/>
          <a:lstStyle>
            <a:lvl1pPr algn="r">
              <a:defRPr sz="11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D8A32A-68F5-4458-AF18-D9CD5BBCCD40}" type="datetimeFigureOut">
              <a:rPr lang="hu-HU"/>
              <a:pPr>
                <a:defRPr/>
              </a:pPr>
              <a:t>2024.01.13.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372600"/>
            <a:ext cx="2919413" cy="493713"/>
          </a:xfrm>
          <a:prstGeom prst="rect">
            <a:avLst/>
          </a:prstGeom>
        </p:spPr>
        <p:txBody>
          <a:bodyPr vert="horz" lIns="87572" tIns="43786" rIns="87572" bIns="43786" rtlCol="0" anchor="b"/>
          <a:lstStyle>
            <a:lvl1pPr algn="l">
              <a:defRPr sz="11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14763" y="9372600"/>
            <a:ext cx="2919412" cy="493713"/>
          </a:xfrm>
          <a:prstGeom prst="rect">
            <a:avLst/>
          </a:prstGeom>
        </p:spPr>
        <p:txBody>
          <a:bodyPr vert="horz" wrap="square" lIns="87572" tIns="43786" rIns="87572" bIns="43786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7318246B-CE01-4689-B085-CBDA7A1358A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0047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FE18AC-A853-424F-812F-409F56320D75}" type="datetimeFigureOut">
              <a:rPr lang="hu-HU"/>
              <a:pPr>
                <a:defRPr/>
              </a:pPr>
              <a:t>2024.01.13.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8" tIns="47429" rIns="94858" bIns="47429" rtlCol="0" anchor="ctr"/>
          <a:lstStyle/>
          <a:p>
            <a:pPr lv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4858" tIns="47429" rIns="94858" bIns="47429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2600"/>
            <a:ext cx="2919413" cy="493713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14763" y="9372600"/>
            <a:ext cx="2919412" cy="493713"/>
          </a:xfrm>
          <a:prstGeom prst="rect">
            <a:avLst/>
          </a:prstGeom>
        </p:spPr>
        <p:txBody>
          <a:bodyPr vert="horz" wrap="square" lIns="94858" tIns="47429" rIns="94858" bIns="4742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ACD9017-0D80-406E-A72B-F9E35D7281C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51258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dirty="0"/>
          </a:p>
        </p:txBody>
      </p:sp>
      <p:sp>
        <p:nvSpPr>
          <p:cNvPr id="1741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02CDFA-93B1-4127-BE84-0C75A4162851}" type="slidenum">
              <a:rPr lang="hu-HU" altLang="hu-HU" smtClean="0">
                <a:solidFill>
                  <a:srgbClr val="000000"/>
                </a:solidFill>
              </a:rPr>
              <a:pPr/>
              <a:t>1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29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6349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ABF762-B789-46B4-8E42-1A04AEF9035A}" type="slidenum">
              <a:rPr lang="hu-HU" altLang="hu-HU" smtClean="0">
                <a:solidFill>
                  <a:srgbClr val="000000"/>
                </a:solidFill>
              </a:rPr>
              <a:pPr/>
              <a:t>19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57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6554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E919A8-4723-404D-A7C3-874A29894887}" type="slidenum">
              <a:rPr lang="hu-HU" altLang="hu-HU" smtClean="0">
                <a:solidFill>
                  <a:srgbClr val="000000"/>
                </a:solidFill>
              </a:rPr>
              <a:pPr/>
              <a:t>20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52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6758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A22EA9-1C1E-4B06-B083-7D20828B5423}" type="slidenum">
              <a:rPr lang="hu-HU" altLang="hu-HU" smtClean="0">
                <a:solidFill>
                  <a:srgbClr val="000000"/>
                </a:solidFill>
              </a:rPr>
              <a:pPr/>
              <a:t>21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53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9318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5640" indent="-2983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3292" indent="-23865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0609" indent="-23865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47926" indent="-23865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5242" indent="-2386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02559" indent="-2386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79876" indent="-2386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7193" indent="-2386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643967-17EC-491C-9C12-9F70A1A0B07E}" type="slidenum">
              <a:rPr lang="hu-HU" altLang="hu-HU" smtClean="0">
                <a:solidFill>
                  <a:srgbClr val="000000"/>
                </a:solidFill>
              </a:rPr>
              <a:pPr/>
              <a:t>22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71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2970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E37612-895B-4EDA-A322-E9D9361C1FEC}" type="slidenum">
              <a:rPr lang="hu-HU" altLang="hu-HU" smtClean="0"/>
              <a:pPr/>
              <a:t>23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59552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D9017-0D80-406E-A72B-F9E35D7281CE}" type="slidenum">
              <a:rPr lang="hu-HU" altLang="hu-HU" smtClean="0"/>
              <a:pPr>
                <a:defRPr/>
              </a:pPr>
              <a:t>24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82473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4198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91EDD4-2E9C-46B2-908B-C92F2605E4C8}" type="slidenum">
              <a:rPr lang="hu-HU" altLang="hu-HU" smtClean="0">
                <a:solidFill>
                  <a:srgbClr val="000000"/>
                </a:solidFill>
              </a:rPr>
              <a:pPr/>
              <a:t>25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36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D9017-0D80-406E-A72B-F9E35D7281CE}" type="slidenum">
              <a:rPr lang="hu-HU" altLang="hu-HU" smtClean="0"/>
              <a:pPr>
                <a:defRPr/>
              </a:pPr>
              <a:t>29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57366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2765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71B240-D5EC-499D-8504-E2829A11470C}" type="slidenum">
              <a:rPr lang="hu-HU" altLang="hu-HU" smtClean="0"/>
              <a:pPr/>
              <a:t>31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40377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4403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2976B2-4A84-4326-B3E6-FF72307C6270}" type="slidenum">
              <a:rPr lang="hu-HU" altLang="hu-HU" smtClean="0">
                <a:solidFill>
                  <a:srgbClr val="000000"/>
                </a:solidFill>
              </a:rPr>
              <a:pPr/>
              <a:t>32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90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D9017-0D80-406E-A72B-F9E35D7281CE}" type="slidenum">
              <a:rPr lang="hu-HU" altLang="hu-HU" smtClean="0"/>
              <a:pPr>
                <a:defRPr/>
              </a:pPr>
              <a:t>7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75245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973186-15D3-4A03-A031-6A640B948125}" type="slidenum">
              <a:rPr lang="hu-HU" smtClean="0"/>
              <a:pPr>
                <a:defRPr/>
              </a:pPr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128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dirty="0"/>
          </a:p>
        </p:txBody>
      </p:sp>
      <p:sp>
        <p:nvSpPr>
          <p:cNvPr id="7270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4F9A61-D48D-4B5D-9BE6-7CD5D3BA1250}" type="slidenum">
              <a:rPr lang="hu-HU" altLang="hu-HU" smtClean="0">
                <a:solidFill>
                  <a:srgbClr val="000000"/>
                </a:solidFill>
              </a:rPr>
              <a:pPr/>
              <a:t>36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80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7270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4F9A61-D48D-4B5D-9BE6-7CD5D3BA1250}" type="slidenum">
              <a:rPr lang="hu-HU" altLang="hu-HU" smtClean="0">
                <a:solidFill>
                  <a:srgbClr val="000000"/>
                </a:solidFill>
              </a:rPr>
              <a:pPr/>
              <a:t>37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623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D9017-0D80-406E-A72B-F9E35D7281CE}" type="slidenum">
              <a:rPr lang="hu-HU" altLang="hu-HU" smtClean="0"/>
              <a:pPr>
                <a:defRPr/>
              </a:pPr>
              <a:t>39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46167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D9017-0D80-406E-A72B-F9E35D7281CE}" type="slidenum">
              <a:rPr lang="hu-HU" altLang="hu-HU" smtClean="0"/>
              <a:pPr>
                <a:defRPr/>
              </a:pPr>
              <a:t>40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94429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D9017-0D80-406E-A72B-F9E35D7281CE}" type="slidenum">
              <a:rPr lang="hu-HU" altLang="hu-HU" smtClean="0"/>
              <a:pPr>
                <a:defRPr/>
              </a:pPr>
              <a:t>41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861358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7270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4F9A61-D48D-4B5D-9BE6-7CD5D3BA1250}" type="slidenum">
              <a:rPr lang="hu-HU" altLang="hu-HU" smtClean="0">
                <a:solidFill>
                  <a:srgbClr val="000000"/>
                </a:solidFill>
              </a:rPr>
              <a:pPr/>
              <a:t>42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64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dirty="0"/>
          </a:p>
        </p:txBody>
      </p:sp>
      <p:sp>
        <p:nvSpPr>
          <p:cNvPr id="317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6C78A4-6FC2-4A85-9617-871FED201D98}" type="slidenum">
              <a:rPr lang="hu-HU" altLang="hu-HU" smtClean="0"/>
              <a:pPr/>
              <a:t>48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99604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3994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424AB9-6483-4F0F-ABDB-66E311402756}" type="slidenum">
              <a:rPr lang="hu-HU" altLang="hu-HU" smtClean="0">
                <a:solidFill>
                  <a:srgbClr val="000000"/>
                </a:solidFill>
              </a:rPr>
              <a:pPr/>
              <a:t>49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150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973186-15D3-4A03-A031-6A640B948125}" type="slidenum">
              <a:rPr lang="hu-HU" smtClean="0"/>
              <a:pPr>
                <a:defRPr/>
              </a:pPr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4808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4710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04C766-8DA2-44DD-9D57-B2F07A3B9CF2}" type="slidenum">
              <a:rPr lang="hu-HU" altLang="hu-HU" smtClean="0">
                <a:solidFill>
                  <a:srgbClr val="000000"/>
                </a:solidFill>
              </a:rPr>
              <a:pPr/>
              <a:t>10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108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D9017-0D80-406E-A72B-F9E35D7281CE}" type="slidenum">
              <a:rPr lang="hu-HU" altLang="hu-HU" smtClean="0"/>
              <a:pPr>
                <a:defRPr/>
              </a:pPr>
              <a:t>52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620984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D9017-0D80-406E-A72B-F9E35D7281CE}" type="slidenum">
              <a:rPr lang="hu-HU" altLang="hu-HU" smtClean="0"/>
              <a:pPr>
                <a:defRPr/>
              </a:pPr>
              <a:t>53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10818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D9017-0D80-406E-A72B-F9E35D7281CE}" type="slidenum">
              <a:rPr lang="hu-HU" altLang="hu-HU" smtClean="0"/>
              <a:pPr>
                <a:defRPr/>
              </a:pPr>
              <a:t>56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56924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Modern szolgáltatások</a:t>
            </a:r>
            <a:r>
              <a:rPr lang="hu-HU" baseline="0" dirty="0"/>
              <a:t> műemléki környezetben – Keresés a könyvtár katalógusában: https://www.youtube.com/playlist?list=PLelh2ly9ejbumL2N7EQSAqo1bOFfkX_Ui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973186-15D3-4A03-A031-6A640B948125}" type="slidenum">
              <a:rPr lang="hu-HU" smtClean="0"/>
              <a:pPr>
                <a:defRPr/>
              </a:pPr>
              <a:t>59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27529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CD9017-0D80-406E-A72B-F9E35D7281CE}" type="slidenum">
              <a:rPr lang="hu-HU" altLang="hu-HU" smtClean="0"/>
              <a:pPr>
                <a:defRPr/>
              </a:pPr>
              <a:t>67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80345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9318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643967-17EC-491C-9C12-9F70A1A0B07E}" type="slidenum">
              <a:rPr lang="hu-HU" altLang="hu-HU" smtClean="0">
                <a:solidFill>
                  <a:srgbClr val="000000"/>
                </a:solidFill>
              </a:rPr>
              <a:pPr/>
              <a:t>76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562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/>
              <a:t>Keresési példák? </a:t>
            </a:r>
          </a:p>
        </p:txBody>
      </p:sp>
      <p:sp>
        <p:nvSpPr>
          <p:cNvPr id="9523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2334C5-7B22-4518-B823-74AD97B5E574}" type="slidenum">
              <a:rPr lang="hu-HU" altLang="hu-HU" smtClean="0">
                <a:solidFill>
                  <a:srgbClr val="000000"/>
                </a:solidFill>
              </a:rPr>
              <a:pPr/>
              <a:t>77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5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dirty="0"/>
          </a:p>
        </p:txBody>
      </p:sp>
      <p:sp>
        <p:nvSpPr>
          <p:cNvPr id="5120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0005B6-E170-4774-AA96-C0E6C19F13C5}" type="slidenum">
              <a:rPr lang="hu-HU" altLang="hu-HU" smtClean="0">
                <a:solidFill>
                  <a:srgbClr val="000000"/>
                </a:solidFill>
              </a:rPr>
              <a:pPr/>
              <a:t>12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07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5530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240F2E-F066-4DA5-A44F-92BC06DCC5B4}" type="slidenum">
              <a:rPr lang="hu-HU" altLang="hu-HU" smtClean="0">
                <a:solidFill>
                  <a:srgbClr val="000000"/>
                </a:solidFill>
              </a:rPr>
              <a:pPr/>
              <a:t>14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07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CD9017-0D80-406E-A72B-F9E35D7281CE}" type="slidenum">
              <a:rPr lang="hu-HU" altLang="hu-HU" smtClean="0"/>
              <a:pPr>
                <a:defRPr/>
              </a:pPr>
              <a:t>15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81416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5939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82B9BD-5C6F-4432-86C8-563022B1B57D}" type="slidenum">
              <a:rPr lang="hu-HU" altLang="hu-HU" smtClean="0">
                <a:solidFill>
                  <a:srgbClr val="000000"/>
                </a:solidFill>
              </a:rPr>
              <a:pPr/>
              <a:t>16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7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5939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82B9BD-5C6F-4432-86C8-563022B1B57D}" type="slidenum">
              <a:rPr lang="hu-HU" altLang="hu-HU" smtClean="0">
                <a:solidFill>
                  <a:srgbClr val="000000"/>
                </a:solidFill>
              </a:rPr>
              <a:pPr/>
              <a:t>17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32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6144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702280-F81E-4ADB-BF3F-A997BE1E0C93}" type="slidenum">
              <a:rPr lang="hu-HU" altLang="hu-HU" smtClean="0">
                <a:solidFill>
                  <a:srgbClr val="000000"/>
                </a:solidFill>
              </a:rPr>
              <a:pPr/>
              <a:t>18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8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481E27B-7402-454B-9D9C-8FD8B38A346D}" type="datetimeFigureOut">
              <a:rPr lang="hu-HU"/>
              <a:pPr>
                <a:defRPr/>
              </a:pPr>
              <a:t>2024.01.13.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AC51BD4-1B0C-4D41-A55C-4067239FF8D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900927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40C21B0-8872-4005-BDAD-A8E2EE879EAD}" type="datetimeFigureOut">
              <a:rPr lang="hu-HU"/>
              <a:pPr>
                <a:defRPr/>
              </a:pPr>
              <a:t>2024.01.13.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C7324D4-142E-4888-8751-9A20DE39A3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345391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908720"/>
            <a:ext cx="2057400" cy="521744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908720"/>
            <a:ext cx="6019800" cy="521744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9D1C2D8-5718-443E-BCF7-3A1E7ECE94CC}" type="datetimeFigureOut">
              <a:rPr lang="hu-HU"/>
              <a:pPr>
                <a:defRPr/>
              </a:pPr>
              <a:t>2024.01.13.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1FBF94B-B6CC-4449-B993-34214F6191E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650896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5" descr="ppt_ogyh_logo_bla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857375"/>
            <a:ext cx="73279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15272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A0B926C-5421-4E51-A49D-4FE49B157009}" type="datetimeFigureOut">
              <a:rPr lang="hu-HU"/>
              <a:pPr>
                <a:defRPr/>
              </a:pPr>
              <a:t>2024.01.13.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E7C4A52-07D8-42B2-9169-C07A22DA53F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62336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6E62446-B1A1-4E68-BA16-896B9BCBF662}" type="datetimeFigureOut">
              <a:rPr lang="hu-HU"/>
              <a:pPr>
                <a:defRPr/>
              </a:pPr>
              <a:t>2024.01.13.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49BE36-A5EB-41E5-95CD-ABB4DD67B65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132835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224136"/>
          </a:xfrm>
        </p:spPr>
        <p:txBody>
          <a:bodyPr/>
          <a:lstStyle>
            <a:lvl1pPr>
              <a:defRPr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4038600" cy="39212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2204864"/>
            <a:ext cx="4038600" cy="39212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9367A9A-3AB8-41BF-9A53-D51087DD4F6A}" type="datetimeFigureOut">
              <a:rPr lang="hu-HU"/>
              <a:pPr>
                <a:defRPr/>
              </a:pPr>
              <a:t>2024.01.13.</a:t>
            </a:fld>
            <a:endParaRPr lang="hu-HU" dirty="0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4FA809-A075-4E98-9D6C-CEC93FB842F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700019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224136"/>
          </a:xfrm>
        </p:spPr>
        <p:txBody>
          <a:bodyPr/>
          <a:lstStyle>
            <a:lvl1pPr>
              <a:defRPr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67544" y="2204864"/>
            <a:ext cx="4040188" cy="6480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7544" y="2852936"/>
            <a:ext cx="4032448" cy="3273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4008" y="2204864"/>
            <a:ext cx="4041775" cy="6480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852936"/>
            <a:ext cx="4041775" cy="32732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B46C26D-CE5C-4D53-B15C-39B7CBF8A0CC}" type="datetimeFigureOut">
              <a:rPr lang="hu-HU"/>
              <a:pPr>
                <a:defRPr/>
              </a:pPr>
              <a:t>2024.01.13.</a:t>
            </a:fld>
            <a:endParaRPr lang="hu-HU" dirty="0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27EC896-B745-4E4D-98EA-D9952815399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312919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224136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83F33F-78B7-45C9-9A9C-4BCBDD6439EE}" type="datetimeFigureOut">
              <a:rPr lang="hu-HU"/>
              <a:pPr>
                <a:defRPr/>
              </a:pPr>
              <a:t>2024.01.13.</a:t>
            </a:fld>
            <a:endParaRPr lang="hu-HU" dirty="0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C248D3-B8FD-4A5F-A8C5-03DB2E39F2F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059348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B372C4-314B-4764-9F20-88540D3EA6AF}" type="datetimeFigureOut">
              <a:rPr lang="hu-HU"/>
              <a:pPr>
                <a:defRPr/>
              </a:pPr>
              <a:t>2024.01.13.</a:t>
            </a:fld>
            <a:endParaRPr lang="hu-HU" dirty="0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9BE3283-748C-472A-A3E0-0B6CE2A9B37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758102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3008313" cy="8864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2060848"/>
            <a:ext cx="3008313" cy="40653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2BD03E7-240A-4FEE-B00F-B6B931A94DDC}" type="datetimeFigureOut">
              <a:rPr lang="hu-HU"/>
              <a:pPr>
                <a:defRPr/>
              </a:pPr>
              <a:t>2024.01.13.</a:t>
            </a:fld>
            <a:endParaRPr lang="hu-HU" dirty="0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A14FF58-E078-4C4D-98B1-1B056092451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62944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1052735"/>
            <a:ext cx="5486400" cy="36748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5534780-2FA5-4DA0-9C56-27EEA8284B33}" type="datetimeFigureOut">
              <a:rPr lang="hu-HU"/>
              <a:pPr>
                <a:defRPr/>
              </a:pPr>
              <a:t>2024.01.13.</a:t>
            </a:fld>
            <a:endParaRPr lang="hu-HU" dirty="0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F876D3D-6A8A-4C30-BB0F-923247E3C0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642465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 19"/>
          <p:cNvSpPr/>
          <p:nvPr userDrawn="1"/>
        </p:nvSpPr>
        <p:spPr>
          <a:xfrm>
            <a:off x="0" y="0"/>
            <a:ext cx="9144000" cy="864000"/>
          </a:xfrm>
          <a:prstGeom prst="rect">
            <a:avLst/>
          </a:prstGeom>
          <a:solidFill>
            <a:srgbClr val="8C7650">
              <a:alpha val="58039"/>
            </a:srgbClr>
          </a:solidFill>
          <a:effectLst>
            <a:reflection blurRad="6350" stA="50000" endA="300" endPos="55500" dist="50800" dir="5400000" sy="-100000" algn="bl" rotWithShape="0"/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endParaRPr lang="hu-HU" dirty="0">
              <a:solidFill>
                <a:srgbClr val="F2F2F2">
                  <a:lumMod val="25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Cím helye 1"/>
          <p:cNvSpPr>
            <a:spLocks noGrp="1"/>
          </p:cNvSpPr>
          <p:nvPr>
            <p:ph type="title"/>
          </p:nvPr>
        </p:nvSpPr>
        <p:spPr bwMode="auto">
          <a:xfrm>
            <a:off x="468313" y="981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8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2205038"/>
            <a:ext cx="82296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735637">
                    <a:tint val="75000"/>
                  </a:srgbClr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fld id="{C8CB3D85-EC6E-4133-9FF9-0F9CC2E6F390}" type="datetimeFigureOut">
              <a:rPr lang="hu-HU"/>
              <a:pPr>
                <a:defRPr/>
              </a:pPr>
              <a:t>2024.01.13.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735637">
                    <a:tint val="75000"/>
                  </a:srgbClr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735637">
                    <a:tint val="75000"/>
                  </a:srgbClr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fld id="{F1224FF1-AF40-43A4-BFD0-724F7C6BF1C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Szöveg helye 9"/>
          <p:cNvSpPr txBox="1">
            <a:spLocks/>
          </p:cNvSpPr>
          <p:nvPr userDrawn="1"/>
        </p:nvSpPr>
        <p:spPr>
          <a:xfrm>
            <a:off x="1876425" y="214313"/>
            <a:ext cx="6481763" cy="217487"/>
          </a:xfrm>
          <a:prstGeom prst="rect">
            <a:avLst/>
          </a:prstGeo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5pPr>
              <a:buNone/>
              <a:defRPr/>
            </a:lvl5pPr>
          </a:lstStyle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hu-HU" dirty="0">
                <a:solidFill>
                  <a:srgbClr val="EEE4DA"/>
                </a:solidFill>
                <a:latin typeface="Georgia" pitchFamily="18" charset="0"/>
                <a:cs typeface="Arial" charset="0"/>
              </a:rPr>
              <a:t>Országgyűlés Hivatala</a:t>
            </a:r>
          </a:p>
        </p:txBody>
      </p:sp>
      <p:sp>
        <p:nvSpPr>
          <p:cNvPr id="10" name="Szöveg helye 9"/>
          <p:cNvSpPr txBox="1">
            <a:spLocks/>
          </p:cNvSpPr>
          <p:nvPr userDrawn="1"/>
        </p:nvSpPr>
        <p:spPr>
          <a:xfrm>
            <a:off x="1857375" y="428625"/>
            <a:ext cx="6481763" cy="358775"/>
          </a:xfrm>
          <a:prstGeom prst="rect">
            <a:avLst/>
          </a:prstGeo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5pPr>
              <a:buNone/>
              <a:defRPr/>
            </a:lvl5pPr>
          </a:lstStyle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hu-HU" sz="1800" b="1" dirty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Arial" charset="0"/>
              </a:rPr>
              <a:t>Közgyűjteményi és Közművelődési Igazgatóság</a:t>
            </a:r>
          </a:p>
        </p:txBody>
      </p:sp>
      <p:pic>
        <p:nvPicPr>
          <p:cNvPr id="1034" name="Picture 11" descr="D:\orszaghaz\ppt\trikolor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Egyenes összekötő 12"/>
          <p:cNvCxnSpPr/>
          <p:nvPr userDrawn="1"/>
        </p:nvCxnSpPr>
        <p:spPr>
          <a:xfrm rot="5400000">
            <a:off x="1589088" y="482600"/>
            <a:ext cx="395288" cy="1587"/>
          </a:xfrm>
          <a:prstGeom prst="line">
            <a:avLst/>
          </a:prstGeom>
          <a:ln w="12700">
            <a:solidFill>
              <a:srgbClr val="D1C5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 userDrawn="1"/>
        </p:nvCxnSpPr>
        <p:spPr>
          <a:xfrm>
            <a:off x="0" y="927100"/>
            <a:ext cx="9144000" cy="1588"/>
          </a:xfrm>
          <a:prstGeom prst="line">
            <a:avLst/>
          </a:prstGeom>
          <a:ln w="28575" cap="sq">
            <a:solidFill>
              <a:srgbClr val="C6B69A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ép 13" descr="ppt_ogyh_logo_white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00050" y="71438"/>
            <a:ext cx="1243013" cy="714375"/>
          </a:xfrm>
          <a:prstGeom prst="rect">
            <a:avLst/>
          </a:prstGeom>
          <a:effectLst>
            <a:outerShdw blurRad="63500" dist="50800" sx="102000" sy="102000" algn="ctr" rotWithShape="0">
              <a:schemeClr val="tx2">
                <a:alpha val="40000"/>
              </a:scheme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onyvtar.parlament.hu/magyar-parlamenti-gyujtemen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brary.hungaricana.hu/hu/collection/orszaggyulesi_konyvtar_dtt_OrszaggyulesiDokumentumo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onyvtar.parlament.hu/kulfoldi-parlamenti-gyujtemen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pu.org/national-parliaments" TargetMode="Externa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konyvtar.parlament.hu/hu/ensz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library.un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library.un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s://konyvtar.parlament.hu/hu/eu-leteti-gyujtemeny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onyvtar.parlament.hu/eu-leteti-gyujtemen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konyvtar.parlament.hu/web/orszaggyulesi-konyvtar/online-jogi-forraso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hyperlink" Target="https://opacplus.ogyk.hu/" TargetMode="Externa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microsoft.com/office/2007/relationships/hdphoto" Target="../media/hdphoto7.wdp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konyvtar.parlament.hu/magyar-jogi-porta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konyvtar.parlament.hu/magyar-jogi-portal" TargetMode="External"/><Relationship Id="rId2" Type="http://schemas.openxmlformats.org/officeDocument/2006/relationships/hyperlink" Target="https://konyvtar.parlament.hu/jogtudosok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konyvtar.parlament.hu/elerhetose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@OrszaghazFilmmuhely" TargetMode="External"/><Relationship Id="rId4" Type="http://schemas.openxmlformats.org/officeDocument/2006/relationships/hyperlink" Target="https://www.youtube.com/watch?v=RfMdxPVtPz4&amp;list=PLelh2ly9ejbumL2N7EQSAqo1bOFfkX_Ui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opacplus.ogyk.hu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opacplus.ogyk.hu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hyperlink" Target="http://opacplus.ogyk.hu/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91.png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hyperlink" Target="https://opacplus.ogyk.hu/" TargetMode="External"/><Relationship Id="rId7" Type="http://schemas.microsoft.com/office/2007/relationships/hdphoto" Target="../media/hdphoto13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microsoft.com/office/2007/relationships/hdphoto" Target="../media/hdphoto12.wdp"/><Relationship Id="rId4" Type="http://schemas.openxmlformats.org/officeDocument/2006/relationships/image" Target="../media/image93.png"/><Relationship Id="rId9" Type="http://schemas.microsoft.com/office/2007/relationships/hdphoto" Target="../media/hdphoto1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opacplus.ogyk.hu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opacplus.ogyk.hu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konyvtar.parlament.hu/magyar-jogi-porta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hyperlink" Target="https://library.hungaricana.hu/hu/collection/orszaggyulesi_konyvtar_dtt/" TargetMode="External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98.png"/><Relationship Id="rId4" Type="http://schemas.openxmlformats.org/officeDocument/2006/relationships/hyperlink" Target="https://konyvtar.parlament.hu/szakfolyoiratok" TargetMode="External"/><Relationship Id="rId9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opacplus.ogyk.hu/" TargetMode="External"/><Relationship Id="rId7" Type="http://schemas.microsoft.com/office/2007/relationships/hdphoto" Target="../media/hdphoto19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microsoft.com/office/2007/relationships/hdphoto" Target="../media/hdphoto18.wdp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lament.hu/web/orszaggyulesi-konyvtar/elofizetett-adatbazisok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opacplus.ogyk.hu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://opacplus.ogyk.h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://opacplus.ogyk.hu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go.ogyk.hu/qea4c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g.ogyk.hu/" TargetMode="External"/><Relationship Id="rId2" Type="http://schemas.openxmlformats.org/officeDocument/2006/relationships/hyperlink" Target="https://konyvtar.parlament.hu/beiratkozas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hungaricana.hu/hu/collection/ogyk_rendeletek_tara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konyvtar.parlament.hu/magyar-jogi-portal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hyperlink" Target="https://library.hungaricana.hu/hu/collection/ogyk_dontvenyek/" TargetMode="External"/><Relationship Id="rId7" Type="http://schemas.microsoft.com/office/2007/relationships/hdphoto" Target="../media/hdphoto23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s://library.hungaricana.hu/hu/collection/ogyk_dontvenye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hyperlink" Target="https://konyvtar.parlament.hu/elofizetett-adatbaziso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hyperlink" Target="https://konyvtar.parlament.hu/elofizetett-adatbazisok" TargetMode="External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hyperlink" Target="https://konyvtar.parlament.hu/elofizetett-adatbazisok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://opacplus.ogyk.h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opacplus.ogyk.hu/" TargetMode="External"/><Relationship Id="rId4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microsoft.com/office/2007/relationships/hdphoto" Target="../media/hdphoto25.wdp"/><Relationship Id="rId4" Type="http://schemas.openxmlformats.org/officeDocument/2006/relationships/image" Target="../media/image148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hyperlink" Target="https://opacplus.ogyk.h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opacplus.ogyk.hu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microsoft.com/office/2007/relationships/hdphoto" Target="../media/hdphoto28.wdp"/><Relationship Id="rId7" Type="http://schemas.microsoft.com/office/2007/relationships/hdphoto" Target="../media/hdphoto29.wdp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microsoft.com/office/2007/relationships/hdphoto" Target="../media/hdphoto31.wdp"/><Relationship Id="rId5" Type="http://schemas.openxmlformats.org/officeDocument/2006/relationships/image" Target="../media/image157.png"/><Relationship Id="rId10" Type="http://schemas.openxmlformats.org/officeDocument/2006/relationships/image" Target="../media/image160.png"/><Relationship Id="rId4" Type="http://schemas.openxmlformats.org/officeDocument/2006/relationships/image" Target="../media/image156.png"/><Relationship Id="rId9" Type="http://schemas.microsoft.com/office/2007/relationships/hdphoto" Target="../media/hdphoto30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microsoft.com/office/2007/relationships/hdphoto" Target="../media/hdphoto32.wdp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4.wdp"/><Relationship Id="rId4" Type="http://schemas.openxmlformats.org/officeDocument/2006/relationships/image" Target="../media/image1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7.wdp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8.wdp"/><Relationship Id="rId4" Type="http://schemas.openxmlformats.org/officeDocument/2006/relationships/image" Target="../media/image179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7" Type="http://schemas.openxmlformats.org/officeDocument/2006/relationships/image" Target="../media/image18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microsoft.com/office/2007/relationships/hdphoto" Target="../media/hdphoto40.wdp"/><Relationship Id="rId4" Type="http://schemas.openxmlformats.org/officeDocument/2006/relationships/image" Target="../media/image18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hyperlink" Target="https://www.parlament.hu/web/orszaggyulesi-konyvtar/olvasoi-fiok#konzultacios_foglalas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41.wdp"/><Relationship Id="rId5" Type="http://schemas.openxmlformats.org/officeDocument/2006/relationships/image" Target="../media/image187.png"/><Relationship Id="rId4" Type="http://schemas.openxmlformats.org/officeDocument/2006/relationships/image" Target="../media/image18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hyperlink" Target="https://login.ogyk.hu/" TargetMode="External"/><Relationship Id="rId2" Type="http://schemas.openxmlformats.org/officeDocument/2006/relationships/hyperlink" Target="https://konyvtar.parlament.hu/kerdezze-a-konyvtaros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microsoft.com/office/2007/relationships/hdphoto" Target="../media/hdphoto42.wdp"/><Relationship Id="rId4" Type="http://schemas.openxmlformats.org/officeDocument/2006/relationships/image" Target="../media/image18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mailto:horvath.eszter@parlament.hu" TargetMode="External"/><Relationship Id="rId2" Type="http://schemas.openxmlformats.org/officeDocument/2006/relationships/hyperlink" Target="mailto:varga.timea@parlament.h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23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b="39066"/>
          <a:stretch>
            <a:fillRect/>
          </a:stretch>
        </p:blipFill>
        <p:spPr bwMode="auto">
          <a:xfrm>
            <a:off x="0" y="981075"/>
            <a:ext cx="9144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2160588"/>
          </a:xfrm>
          <a:solidFill>
            <a:srgbClr val="F2EADF">
              <a:alpha val="65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A jogi információk forrásai </a:t>
            </a:r>
            <a:br>
              <a:rPr lang="hu-HU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az Országgyűlési Könyvtárban</a:t>
            </a:r>
            <a:br>
              <a:rPr lang="hu-HU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hu-HU" sz="3000" i="1" dirty="0">
                <a:solidFill>
                  <a:schemeClr val="tx2">
                    <a:lumMod val="50000"/>
                  </a:schemeClr>
                </a:solidFill>
              </a:rPr>
              <a:t>2024. január 13.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ím 1"/>
          <p:cNvSpPr>
            <a:spLocks noGrp="1"/>
          </p:cNvSpPr>
          <p:nvPr>
            <p:ph type="title"/>
          </p:nvPr>
        </p:nvSpPr>
        <p:spPr>
          <a:xfrm>
            <a:off x="107504" y="1773237"/>
            <a:ext cx="8928992" cy="1594509"/>
          </a:xfrm>
        </p:spPr>
        <p:txBody>
          <a:bodyPr/>
          <a:lstStyle/>
          <a:p>
            <a:r>
              <a:rPr lang="hu-HU" altLang="hu-HU" sz="3400" dirty="0"/>
              <a:t>Magyar Parlamenti Gyűjtemény</a:t>
            </a:r>
            <a:br>
              <a:rPr lang="hu-HU" altLang="hu-HU" sz="3400" dirty="0"/>
            </a:br>
            <a:r>
              <a:rPr lang="hu-HU" altLang="hu-HU" sz="3400" dirty="0">
                <a:hlinkClick r:id="rId3"/>
              </a:rPr>
              <a:t>https://konyvtar.parlament.hu/magyar-parlamenti-gyujtemeny</a:t>
            </a:r>
            <a:r>
              <a:rPr lang="hu-HU" altLang="hu-HU" sz="3800" dirty="0"/>
              <a:t/>
            </a:r>
            <a:br>
              <a:rPr lang="hu-HU" altLang="hu-HU" sz="3800" dirty="0"/>
            </a:br>
            <a:r>
              <a:rPr lang="hu-HU" altLang="hu-HU" sz="3800" dirty="0"/>
              <a:t/>
            </a:r>
            <a:br>
              <a:rPr lang="hu-HU" altLang="hu-HU" sz="3800" dirty="0"/>
            </a:br>
            <a:r>
              <a:rPr lang="hu-HU" altLang="hu-HU" sz="4000" dirty="0"/>
              <a:t/>
            </a:r>
            <a:br>
              <a:rPr lang="hu-HU" altLang="hu-HU" sz="4000" dirty="0"/>
            </a:br>
            <a:endParaRPr lang="hu-HU" altLang="hu-HU" sz="3800" dirty="0"/>
          </a:p>
        </p:txBody>
      </p:sp>
      <p:sp>
        <p:nvSpPr>
          <p:cNvPr id="5" name="Téglalap 4"/>
          <p:cNvSpPr/>
          <p:nvPr/>
        </p:nvSpPr>
        <p:spPr>
          <a:xfrm>
            <a:off x="457200" y="1557338"/>
            <a:ext cx="7859713" cy="7540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hu-HU" altLang="hu-HU" sz="215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hu-HU" sz="2150" dirty="0">
              <a:solidFill>
                <a:srgbClr val="735637"/>
              </a:solidFill>
              <a:latin typeface="Georgia" panose="02040502050405020303" pitchFamily="18" charset="0"/>
            </a:endParaRPr>
          </a:p>
        </p:txBody>
      </p:sp>
      <p:pic>
        <p:nvPicPr>
          <p:cNvPr id="46084" name="Tartalom hely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54396"/>
            <a:ext cx="6357937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66" y="2646443"/>
            <a:ext cx="3781946" cy="254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2" y="3710743"/>
            <a:ext cx="4438650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83029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36301A6-FCE8-8CE0-B6C4-12C1567F8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098609"/>
            <a:ext cx="8229600" cy="818223"/>
          </a:xfrm>
        </p:spPr>
        <p:txBody>
          <a:bodyPr/>
          <a:lstStyle/>
          <a:p>
            <a:r>
              <a:rPr lang="hu-HU" altLang="hu-HU" sz="3500" dirty="0"/>
              <a:t>Magyar Parlamenti Gyűjtemény</a:t>
            </a:r>
            <a:br>
              <a:rPr lang="hu-HU" altLang="hu-HU" sz="3500" dirty="0"/>
            </a:br>
            <a:r>
              <a:rPr lang="hu-HU" altLang="hu-HU" sz="2500" dirty="0"/>
              <a:t>Online források, kutatási segédletek</a:t>
            </a:r>
            <a:r>
              <a:rPr lang="hu-HU" altLang="hu-HU" sz="3500" dirty="0"/>
              <a:t/>
            </a:r>
            <a:br>
              <a:rPr lang="hu-HU" altLang="hu-HU" sz="3500" dirty="0"/>
            </a:br>
            <a:endParaRPr lang="hu-HU" sz="3500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F377F440-8555-2FAE-EB1E-0CCE6245D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12" y="1700808"/>
            <a:ext cx="6408712" cy="5000834"/>
          </a:xfr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BC032DFA-F7E4-60F0-99B7-274B9F86C886}"/>
              </a:ext>
            </a:extLst>
          </p:cNvPr>
          <p:cNvSpPr/>
          <p:nvPr/>
        </p:nvSpPr>
        <p:spPr>
          <a:xfrm>
            <a:off x="3424982" y="4064006"/>
            <a:ext cx="5688632" cy="1754326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hu-HU" b="1" kern="1200" dirty="0" err="1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Hungaricana</a:t>
            </a:r>
            <a:r>
              <a:rPr lang="hu-HU" b="1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 – Országgyűlési Könyvtár gyűjteményei</a:t>
            </a:r>
          </a:p>
          <a:p>
            <a:pPr algn="ctr"/>
            <a:r>
              <a:rPr lang="hu-HU" sz="1800" b="1" dirty="0">
                <a:solidFill>
                  <a:srgbClr val="00B0F0"/>
                </a:solidFill>
                <a:latin typeface="Georgia" panose="02040502050405020303" pitchFamily="18" charset="0"/>
                <a:hlinkClick r:id="rId4"/>
              </a:rPr>
              <a:t>https://library.hungaricana.hu/hu/collection/orszaggyulesi_konyvtar_dtt_OrszaggyulesiDokumentumok/</a:t>
            </a:r>
            <a:endParaRPr lang="hu-HU" altLang="hu-HU" sz="1800" dirty="0">
              <a:latin typeface="Georgia" panose="02040502050405020303" pitchFamily="18" charset="0"/>
            </a:endParaRPr>
          </a:p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08376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ím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004614"/>
          </a:xfrm>
        </p:spPr>
        <p:txBody>
          <a:bodyPr/>
          <a:lstStyle/>
          <a:p>
            <a:r>
              <a:rPr lang="hu-HU" altLang="hu-HU" sz="3400" dirty="0"/>
              <a:t>Külföldi Parlamenti Gyűjtemény</a:t>
            </a:r>
            <a:br>
              <a:rPr lang="hu-HU" altLang="hu-HU" sz="3400" dirty="0"/>
            </a:br>
            <a:r>
              <a:rPr lang="hu-HU" altLang="hu-HU" sz="3400" dirty="0">
                <a:hlinkClick r:id="rId3"/>
              </a:rPr>
              <a:t>https://konyvtar.parlament.hu/kulfoldi-parlamenti-gyujtemeny</a:t>
            </a:r>
            <a:r>
              <a:rPr lang="hu-HU" altLang="hu-HU" sz="3800" dirty="0"/>
              <a:t/>
            </a:r>
            <a:br>
              <a:rPr lang="hu-HU" altLang="hu-HU" sz="3800" dirty="0"/>
            </a:br>
            <a:r>
              <a:rPr lang="hu-HU" altLang="hu-HU" sz="3800" dirty="0"/>
              <a:t/>
            </a:r>
            <a:br>
              <a:rPr lang="hu-HU" altLang="hu-HU" sz="3800" dirty="0"/>
            </a:br>
            <a:r>
              <a:rPr lang="hu-HU" altLang="hu-HU" sz="4000" dirty="0"/>
              <a:t/>
            </a:r>
            <a:br>
              <a:rPr lang="hu-HU" altLang="hu-HU" sz="4000" dirty="0"/>
            </a:br>
            <a:endParaRPr lang="hu-HU" altLang="hu-HU" sz="3800" dirty="0"/>
          </a:p>
        </p:txBody>
      </p:sp>
      <p:sp>
        <p:nvSpPr>
          <p:cNvPr id="5" name="Téglalap 4"/>
          <p:cNvSpPr/>
          <p:nvPr/>
        </p:nvSpPr>
        <p:spPr>
          <a:xfrm>
            <a:off x="457200" y="1557338"/>
            <a:ext cx="7859713" cy="7540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hu-HU" altLang="hu-HU" sz="215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hu-HU" sz="2150" dirty="0">
              <a:solidFill>
                <a:srgbClr val="735637"/>
              </a:solidFill>
              <a:latin typeface="Georgia" panose="02040502050405020303" pitchFamily="18" charset="0"/>
            </a:endParaRPr>
          </a:p>
        </p:txBody>
      </p:sp>
      <p:pic>
        <p:nvPicPr>
          <p:cNvPr id="50180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66" y="2730663"/>
            <a:ext cx="4108693" cy="395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AutoShape 2" descr="KÃ©ptalÃ¡lat a kÃ¶vetkezÅre: âkÃ¼lfÃ¶ldi parlamenti gyÅ±jtemÃ©ny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pic>
        <p:nvPicPr>
          <p:cNvPr id="50182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2" y="2780928"/>
            <a:ext cx="1938338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76764"/>
            <a:ext cx="208597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69091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43AF5B1-FD93-FCCD-0A05-BD0F455F3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908721"/>
            <a:ext cx="8229600" cy="864096"/>
          </a:xfrm>
        </p:spPr>
        <p:txBody>
          <a:bodyPr/>
          <a:lstStyle/>
          <a:p>
            <a:r>
              <a:rPr lang="hu-HU" altLang="hu-HU" sz="3400" dirty="0"/>
              <a:t>Külföldi Parlamenti Gyűjtemény</a:t>
            </a:r>
            <a:br>
              <a:rPr lang="hu-HU" altLang="hu-HU" sz="3400" dirty="0"/>
            </a:br>
            <a:r>
              <a:rPr lang="hu-HU" altLang="hu-HU" sz="2500" dirty="0"/>
              <a:t>Online források, kutatási segédletek</a:t>
            </a:r>
            <a:endParaRPr lang="hu-HU" sz="2500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6FEEBE7E-4F47-ECFD-AE61-64C6D51F7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1916832"/>
            <a:ext cx="8229600" cy="3473329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766BBCDD-0B04-B68B-71C7-7FBFF7F71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8914" b="38611"/>
          <a:stretch/>
        </p:blipFill>
        <p:spPr>
          <a:xfrm>
            <a:off x="1851823" y="5123130"/>
            <a:ext cx="6984776" cy="1385097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xmlns="" id="{617A61CE-7E9C-1F50-D93B-1D1A5653C1DA}"/>
              </a:ext>
            </a:extLst>
          </p:cNvPr>
          <p:cNvSpPr/>
          <p:nvPr/>
        </p:nvSpPr>
        <p:spPr>
          <a:xfrm>
            <a:off x="3426918" y="4365104"/>
            <a:ext cx="5270995" cy="923330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r>
              <a:rPr lang="hu-HU" b="1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Nemzeti parlamentek honlapjai: </a:t>
            </a:r>
          </a:p>
          <a:p>
            <a:pPr algn="ctr"/>
            <a:r>
              <a:rPr lang="hu-HU" b="1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  <a:hlinkClick r:id="rId6"/>
              </a:rPr>
              <a:t>https://www.ipu.org/national-parliaments</a:t>
            </a:r>
            <a:endParaRPr lang="hu-HU" b="1" kern="12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cs typeface="Arial" charset="0"/>
            </a:endParaRPr>
          </a:p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5891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ím 1"/>
          <p:cNvSpPr>
            <a:spLocks noGrp="1"/>
          </p:cNvSpPr>
          <p:nvPr>
            <p:ph type="title"/>
          </p:nvPr>
        </p:nvSpPr>
        <p:spPr>
          <a:xfrm>
            <a:off x="457200" y="1773238"/>
            <a:ext cx="8229600" cy="995362"/>
          </a:xfrm>
        </p:spPr>
        <p:txBody>
          <a:bodyPr/>
          <a:lstStyle/>
          <a:p>
            <a:r>
              <a:rPr lang="hu-HU" altLang="hu-HU" sz="3400" dirty="0"/>
              <a:t>ENSZ Letéti Gyűjtemény</a:t>
            </a:r>
            <a:br>
              <a:rPr lang="hu-HU" altLang="hu-HU" sz="3400" dirty="0"/>
            </a:br>
            <a:r>
              <a:rPr lang="hu-HU" altLang="hu-HU" sz="3400" dirty="0">
                <a:hlinkClick r:id="rId3"/>
              </a:rPr>
              <a:t>https://konyvtar.parlament.hu/hu/ensz</a:t>
            </a:r>
            <a:r>
              <a:rPr lang="hu-HU" altLang="hu-HU" sz="3800" dirty="0"/>
              <a:t/>
            </a:r>
            <a:br>
              <a:rPr lang="hu-HU" altLang="hu-HU" sz="3800" dirty="0"/>
            </a:br>
            <a:r>
              <a:rPr lang="hu-HU" altLang="hu-HU" sz="3800" dirty="0"/>
              <a:t/>
            </a:r>
            <a:br>
              <a:rPr lang="hu-HU" altLang="hu-HU" sz="3800" dirty="0"/>
            </a:br>
            <a:r>
              <a:rPr lang="hu-HU" altLang="hu-HU" sz="4000" dirty="0"/>
              <a:t/>
            </a:r>
            <a:br>
              <a:rPr lang="hu-HU" altLang="hu-HU" sz="4000" dirty="0"/>
            </a:br>
            <a:endParaRPr lang="hu-HU" altLang="hu-HU" sz="3800" dirty="0"/>
          </a:p>
        </p:txBody>
      </p:sp>
      <p:sp>
        <p:nvSpPr>
          <p:cNvPr id="5" name="Téglalap 4"/>
          <p:cNvSpPr/>
          <p:nvPr/>
        </p:nvSpPr>
        <p:spPr>
          <a:xfrm>
            <a:off x="457200" y="1557338"/>
            <a:ext cx="7859713" cy="7540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hu-HU" altLang="hu-HU" sz="215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hu-HU" sz="2150" dirty="0">
              <a:solidFill>
                <a:srgbClr val="735637"/>
              </a:solidFill>
              <a:latin typeface="Georgia" panose="02040502050405020303" pitchFamily="18" charset="0"/>
            </a:endParaRPr>
          </a:p>
        </p:txBody>
      </p:sp>
      <p:sp>
        <p:nvSpPr>
          <p:cNvPr id="54276" name="AutoShape 2" descr="KÃ©ptalÃ¡lat a kÃ¶vetkezÅre: âkÃ¼lfÃ¶ldi parlamenti gyÅ±jtemÃ©ny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54277" name="AutoShape 2" descr="KÃ©ptalÃ¡lat a kÃ¶vetkezÅre: âenszâ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pic>
        <p:nvPicPr>
          <p:cNvPr id="54278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222726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AutoShape 4" descr="KÃ©ptalÃ¡lat a kÃ¶vetkezÅre: âenszâ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pic>
        <p:nvPicPr>
          <p:cNvPr id="54280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0503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AutoShape 6" descr="KÃ©ptalÃ¡lat a kÃ¶vetkezÅre: âenszâ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pic>
        <p:nvPicPr>
          <p:cNvPr id="54282" name="Kép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220503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AutoShape 8" descr="KÃ©ptalÃ¡lat a kÃ¶vetkezÅre: âunescoâ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pic>
        <p:nvPicPr>
          <p:cNvPr id="54284" name="Kép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59422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Kép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4432300"/>
            <a:ext cx="25431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Kép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4487863"/>
            <a:ext cx="2360613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Kép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3403600"/>
            <a:ext cx="1798638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12440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0C468F3-3533-67B3-EDB2-DF9E2E1E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791741"/>
          </a:xfrm>
        </p:spPr>
        <p:txBody>
          <a:bodyPr/>
          <a:lstStyle/>
          <a:p>
            <a:r>
              <a:rPr lang="hu-HU" altLang="hu-HU" sz="3500" dirty="0"/>
              <a:t>ENSZ Letéti Gyűjtemény</a:t>
            </a:r>
            <a:br>
              <a:rPr lang="hu-HU" altLang="hu-HU" sz="3500" dirty="0"/>
            </a:br>
            <a:r>
              <a:rPr lang="hu-HU" altLang="hu-HU" sz="2500" dirty="0"/>
              <a:t>Online források, kutatási segédletek</a:t>
            </a:r>
            <a:endParaRPr lang="hu-HU" sz="2500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0FDBE1F4-B917-AB07-42F8-9E651DCC5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302" y="2132856"/>
            <a:ext cx="5368102" cy="4333043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FB32FDEA-BA10-9190-61E5-1C9E794EA7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080"/>
          <a:stretch/>
        </p:blipFill>
        <p:spPr>
          <a:xfrm>
            <a:off x="3588183" y="2132857"/>
            <a:ext cx="5368102" cy="43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910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ím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719138"/>
          </a:xfrm>
        </p:spPr>
        <p:txBody>
          <a:bodyPr/>
          <a:lstStyle/>
          <a:p>
            <a:r>
              <a:rPr lang="hu-HU" altLang="hu-HU" sz="3500" dirty="0"/>
              <a:t>ENSZ Letéti Gyűjtemény</a:t>
            </a:r>
          </a:p>
        </p:txBody>
      </p:sp>
      <p:sp>
        <p:nvSpPr>
          <p:cNvPr id="5" name="Téglalap 4"/>
          <p:cNvSpPr/>
          <p:nvPr/>
        </p:nvSpPr>
        <p:spPr>
          <a:xfrm>
            <a:off x="755650" y="1628775"/>
            <a:ext cx="7488238" cy="32085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2300" b="1" dirty="0">
                <a:latin typeface="Georgia" panose="02040502050405020303" pitchFamily="18" charset="0"/>
              </a:rPr>
              <a:t>United </a:t>
            </a:r>
            <a:r>
              <a:rPr lang="hu-HU" sz="2300" b="1" dirty="0" err="1">
                <a:latin typeface="Georgia" panose="02040502050405020303" pitchFamily="18" charset="0"/>
              </a:rPr>
              <a:t>Nations</a:t>
            </a:r>
            <a:r>
              <a:rPr lang="hu-HU" sz="2300" b="1" dirty="0">
                <a:latin typeface="Georgia" panose="02040502050405020303" pitchFamily="18" charset="0"/>
              </a:rPr>
              <a:t> Digital </a:t>
            </a:r>
            <a:r>
              <a:rPr lang="hu-HU" sz="2300" b="1" dirty="0" err="1">
                <a:latin typeface="Georgia" panose="02040502050405020303" pitchFamily="18" charset="0"/>
              </a:rPr>
              <a:t>Library</a:t>
            </a:r>
            <a:endParaRPr lang="hu-HU" sz="2300" b="1" dirty="0">
              <a:latin typeface="Georgia" panose="02040502050405020303" pitchFamily="18" charset="0"/>
            </a:endParaRPr>
          </a:p>
          <a:p>
            <a:pPr>
              <a:defRPr/>
            </a:pPr>
            <a:r>
              <a:rPr lang="hu-HU" sz="2300" u="sng" dirty="0">
                <a:latin typeface="Georgia" panose="02040502050405020303" pitchFamily="18" charset="0"/>
                <a:hlinkClick r:id="rId3"/>
              </a:rPr>
              <a:t>https://digitallibrary.un.org/</a:t>
            </a:r>
            <a:endParaRPr lang="hu-HU" sz="23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sz="2300" dirty="0">
                <a:latin typeface="Georgia" panose="02040502050405020303" pitchFamily="18" charset="0"/>
              </a:rPr>
              <a:t>A nemzetközi szervezet digitális könyvtára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sz="2300" dirty="0">
                <a:latin typeface="Georgia" panose="02040502050405020303" pitchFamily="18" charset="0"/>
              </a:rPr>
              <a:t>Az ENSZ hivatalos dokumentumai az alapítástól kezdve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u-HU" sz="2300" dirty="0">
              <a:latin typeface="Georgia" panose="02040502050405020303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hu-HU" altLang="hu-HU" sz="2150" dirty="0">
              <a:latin typeface="Georgia" panose="02040502050405020303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hu-HU" altLang="hu-HU" sz="2150" dirty="0">
              <a:solidFill>
                <a:srgbClr val="735637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hu-HU" sz="2150" dirty="0">
              <a:solidFill>
                <a:srgbClr val="735637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98A6A8B7-779D-1252-7630-4D465DB37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1840" y="3104770"/>
            <a:ext cx="4857589" cy="346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8253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ím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1438855"/>
          </a:xfrm>
        </p:spPr>
        <p:txBody>
          <a:bodyPr/>
          <a:lstStyle/>
          <a:p>
            <a:pPr>
              <a:defRPr/>
            </a:pPr>
            <a:r>
              <a:rPr lang="hu-HU" sz="3500" b="1" dirty="0">
                <a:latin typeface="Georgia" panose="02040502050405020303" pitchFamily="18" charset="0"/>
              </a:rPr>
              <a:t>United </a:t>
            </a:r>
            <a:r>
              <a:rPr lang="hu-HU" sz="3500" b="1" dirty="0" err="1">
                <a:latin typeface="Georgia" panose="02040502050405020303" pitchFamily="18" charset="0"/>
              </a:rPr>
              <a:t>Nations</a:t>
            </a:r>
            <a:r>
              <a:rPr lang="hu-HU" sz="3500" b="1" dirty="0">
                <a:latin typeface="Georgia" panose="02040502050405020303" pitchFamily="18" charset="0"/>
              </a:rPr>
              <a:t> Digital </a:t>
            </a:r>
            <a:r>
              <a:rPr lang="hu-HU" sz="3500" b="1" dirty="0" err="1">
                <a:latin typeface="Georgia" panose="02040502050405020303" pitchFamily="18" charset="0"/>
              </a:rPr>
              <a:t>Library</a:t>
            </a:r>
            <a:r>
              <a:rPr lang="hu-HU" sz="3500" b="1" dirty="0">
                <a:latin typeface="Georgia" panose="02040502050405020303" pitchFamily="18" charset="0"/>
              </a:rPr>
              <a:t/>
            </a:r>
            <a:br>
              <a:rPr lang="hu-HU" sz="3500" b="1" dirty="0">
                <a:latin typeface="Georgia" panose="02040502050405020303" pitchFamily="18" charset="0"/>
              </a:rPr>
            </a:br>
            <a:r>
              <a:rPr lang="hu-HU" sz="3500" u="sng" dirty="0">
                <a:latin typeface="Georgia" panose="02040502050405020303" pitchFamily="18" charset="0"/>
                <a:hlinkClick r:id="rId3"/>
              </a:rPr>
              <a:t>https://digitallibrary.un.org/</a:t>
            </a:r>
            <a:r>
              <a:rPr lang="hu-HU" sz="3500" dirty="0">
                <a:latin typeface="Georgia" panose="02040502050405020303" pitchFamily="18" charset="0"/>
              </a:rPr>
              <a:t/>
            </a:r>
            <a:br>
              <a:rPr lang="hu-HU" sz="3500" dirty="0">
                <a:latin typeface="Georgia" panose="02040502050405020303" pitchFamily="18" charset="0"/>
              </a:rPr>
            </a:br>
            <a:endParaRPr lang="hu-HU" altLang="hu-HU" sz="3500" dirty="0"/>
          </a:p>
        </p:txBody>
      </p:sp>
      <p:sp>
        <p:nvSpPr>
          <p:cNvPr id="5" name="Téglalap 4"/>
          <p:cNvSpPr/>
          <p:nvPr/>
        </p:nvSpPr>
        <p:spPr>
          <a:xfrm>
            <a:off x="755650" y="1628775"/>
            <a:ext cx="7488238" cy="14388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u-HU" sz="2300" dirty="0">
              <a:latin typeface="Georgia" panose="02040502050405020303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hu-HU" altLang="hu-HU" sz="2150" dirty="0">
              <a:latin typeface="Georgia" panose="02040502050405020303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hu-HU" altLang="hu-HU" sz="2150" dirty="0">
              <a:solidFill>
                <a:srgbClr val="735637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hu-HU" sz="2150" dirty="0">
              <a:solidFill>
                <a:srgbClr val="735637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41230A28-7DBD-1312-194F-C387C381C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7100" y="2132856"/>
            <a:ext cx="5949799" cy="44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3046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ím 1"/>
          <p:cNvSpPr>
            <a:spLocks noGrp="1"/>
          </p:cNvSpPr>
          <p:nvPr>
            <p:ph type="title"/>
          </p:nvPr>
        </p:nvSpPr>
        <p:spPr>
          <a:xfrm>
            <a:off x="457200" y="1125538"/>
            <a:ext cx="8229600" cy="574675"/>
          </a:xfrm>
        </p:spPr>
        <p:txBody>
          <a:bodyPr/>
          <a:lstStyle/>
          <a:p>
            <a:r>
              <a:rPr lang="hu-HU" altLang="hu-HU" sz="3500" dirty="0"/>
              <a:t>ENSZ Letéti Gyűjtemény és Külföldi Parlamenti Gyűjtemény</a:t>
            </a:r>
          </a:p>
        </p:txBody>
      </p:sp>
      <p:pic>
        <p:nvPicPr>
          <p:cNvPr id="60419" name="Tartalom helye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9375" y="2060575"/>
            <a:ext cx="6240463" cy="4392613"/>
          </a:xfrm>
        </p:spPr>
      </p:pic>
    </p:spTree>
    <p:extLst>
      <p:ext uri="{BB962C8B-B14F-4D97-AF65-F5344CB8AC3E}">
        <p14:creationId xmlns:p14="http://schemas.microsoft.com/office/powerpoint/2010/main" val="69014268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ím 1"/>
          <p:cNvSpPr>
            <a:spLocks noGrp="1"/>
          </p:cNvSpPr>
          <p:nvPr>
            <p:ph type="title"/>
          </p:nvPr>
        </p:nvSpPr>
        <p:spPr>
          <a:xfrm>
            <a:off x="457200" y="1878833"/>
            <a:ext cx="8229600" cy="754061"/>
          </a:xfrm>
        </p:spPr>
        <p:txBody>
          <a:bodyPr/>
          <a:lstStyle/>
          <a:p>
            <a:r>
              <a:rPr lang="hu-HU" altLang="hu-HU" sz="3500" dirty="0"/>
              <a:t>EU Letéti Gyűjteménye</a:t>
            </a:r>
            <a:br>
              <a:rPr lang="hu-HU" altLang="hu-HU" sz="3500" dirty="0"/>
            </a:br>
            <a:r>
              <a:rPr lang="hu-HU" altLang="hu-HU" sz="2500" dirty="0">
                <a:hlinkClick r:id="rId3"/>
              </a:rPr>
              <a:t>https://konyvtar.parlament.hu/hu/eu-leteti-gyujtemeny</a:t>
            </a:r>
            <a:r>
              <a:rPr lang="hu-HU" altLang="hu-HU" sz="3500" dirty="0"/>
              <a:t/>
            </a:r>
            <a:br>
              <a:rPr lang="hu-HU" altLang="hu-HU" sz="3500" dirty="0"/>
            </a:br>
            <a:r>
              <a:rPr lang="hu-HU" altLang="hu-HU" sz="3800" dirty="0"/>
              <a:t/>
            </a:r>
            <a:br>
              <a:rPr lang="hu-HU" altLang="hu-HU" sz="3800" dirty="0"/>
            </a:br>
            <a:r>
              <a:rPr lang="hu-HU" altLang="hu-HU" sz="4000" dirty="0"/>
              <a:t/>
            </a:r>
            <a:br>
              <a:rPr lang="hu-HU" altLang="hu-HU" sz="4000" dirty="0"/>
            </a:br>
            <a:endParaRPr lang="hu-HU" altLang="hu-HU" sz="3800" dirty="0"/>
          </a:p>
        </p:txBody>
      </p:sp>
      <p:sp>
        <p:nvSpPr>
          <p:cNvPr id="5" name="Téglalap 4"/>
          <p:cNvSpPr/>
          <p:nvPr/>
        </p:nvSpPr>
        <p:spPr>
          <a:xfrm>
            <a:off x="457200" y="1557338"/>
            <a:ext cx="7859713" cy="7540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hu-HU" altLang="hu-HU" sz="215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hu-HU" sz="2150" dirty="0">
              <a:solidFill>
                <a:srgbClr val="735637"/>
              </a:solidFill>
              <a:latin typeface="Georgia" panose="02040502050405020303" pitchFamily="18" charset="0"/>
            </a:endParaRPr>
          </a:p>
        </p:txBody>
      </p:sp>
      <p:sp>
        <p:nvSpPr>
          <p:cNvPr id="62468" name="AutoShape 2" descr="KÃ©ptalÃ¡lat a kÃ¶vetkezÅre: âkÃ¼lfÃ¶ldi parlamenti gyÅ±jtemÃ©ny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62469" name="AutoShape 2" descr="KÃ©ptalÃ¡lat a kÃ¶vetkezÅre: âenszâ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62470" name="AutoShape 4" descr="KÃ©ptalÃ¡lat a kÃ¶vetkezÅre: âenszâ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62471" name="AutoShape 6" descr="KÃ©ptalÃ¡lat a kÃ¶vetkezÅre: âenszâ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62472" name="AutoShape 8" descr="KÃ©ptalÃ¡lat a kÃ¶vetkezÅre: âunescoâ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pic>
        <p:nvPicPr>
          <p:cNvPr id="6247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52" y="2527300"/>
            <a:ext cx="32178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Képtalálat a következőre: „eu bookshop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710" y="5807075"/>
            <a:ext cx="3981450" cy="762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5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64" y="2205038"/>
            <a:ext cx="39624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839" y="3260687"/>
            <a:ext cx="18573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Kép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64" y="3471097"/>
            <a:ext cx="1790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8" name="Kép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4941888"/>
            <a:ext cx="36036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60843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863600"/>
          </a:xfrm>
        </p:spPr>
        <p:txBody>
          <a:bodyPr/>
          <a:lstStyle/>
          <a:p>
            <a:r>
              <a:rPr lang="hu-HU" altLang="hu-HU" dirty="0"/>
              <a:t>Az Országgyűlési Könyvtár</a:t>
            </a:r>
          </a:p>
        </p:txBody>
      </p:sp>
      <p:sp>
        <p:nvSpPr>
          <p:cNvPr id="32771" name="Tartalom helye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82441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u-HU" altLang="hu-HU" sz="2400" dirty="0"/>
              <a:t>	</a:t>
            </a:r>
          </a:p>
        </p:txBody>
      </p:sp>
      <p:sp>
        <p:nvSpPr>
          <p:cNvPr id="32772" name="AutoShape 2" descr="KÃ©ptalÃ¡lat a kÃ¶vetkezÅre: âorszÃ¡ggyÅ±lÃ©s Ã¼lÃ©sterem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pic>
        <p:nvPicPr>
          <p:cNvPr id="32773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05038"/>
            <a:ext cx="2822575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205038"/>
            <a:ext cx="2973388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AutoShape 4" descr="KÃ©ptalÃ¡lat a kÃ¶vetkezÅre: âegyetemi hallgatÃ³kâ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pic>
        <p:nvPicPr>
          <p:cNvPr id="32776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4137025"/>
            <a:ext cx="215741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6" descr="Képtalálat a következőre: „hivatalnok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4137025"/>
            <a:ext cx="1322388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kerekített téglalap 1"/>
          <p:cNvSpPr/>
          <p:nvPr/>
        </p:nvSpPr>
        <p:spPr>
          <a:xfrm>
            <a:off x="324849" y="2402839"/>
            <a:ext cx="5541284" cy="4086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hu-HU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A törvényhozás könyvtára - parlamenti felhasználók</a:t>
            </a:r>
          </a:p>
        </p:txBody>
      </p:sp>
      <p:sp>
        <p:nvSpPr>
          <p:cNvPr id="11" name="Lekerekített téglalap 10"/>
          <p:cNvSpPr/>
          <p:nvPr/>
        </p:nvSpPr>
        <p:spPr>
          <a:xfrm>
            <a:off x="4105276" y="3155981"/>
            <a:ext cx="4496745" cy="4086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Országos jogi szakkönyvtár - n</a:t>
            </a:r>
            <a:r>
              <a:rPr lang="hu-HU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yilvánosság</a:t>
            </a:r>
          </a:p>
        </p:txBody>
      </p:sp>
      <p:sp>
        <p:nvSpPr>
          <p:cNvPr id="3" name="Lekerekített téglalap 1">
            <a:extLst>
              <a:ext uri="{FF2B5EF4-FFF2-40B4-BE49-F238E27FC236}">
                <a16:creationId xmlns:a16="http://schemas.microsoft.com/office/drawing/2014/main" xmlns="" id="{3061C2E3-4163-CF90-2B6A-D22DD8DCFE1D}"/>
              </a:ext>
            </a:extLst>
          </p:cNvPr>
          <p:cNvSpPr/>
          <p:nvPr/>
        </p:nvSpPr>
        <p:spPr>
          <a:xfrm>
            <a:off x="2504281" y="4830900"/>
            <a:ext cx="2822575" cy="4086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hu-HU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Alapítás éve: 1868</a:t>
            </a:r>
          </a:p>
        </p:txBody>
      </p:sp>
      <p:sp>
        <p:nvSpPr>
          <p:cNvPr id="4" name="Lekerekített téglalap 1">
            <a:extLst>
              <a:ext uri="{FF2B5EF4-FFF2-40B4-BE49-F238E27FC236}">
                <a16:creationId xmlns:a16="http://schemas.microsoft.com/office/drawing/2014/main" xmlns="" id="{2A1DEF5C-C56A-DB19-6E50-861466F4A2A7}"/>
              </a:ext>
            </a:extLst>
          </p:cNvPr>
          <p:cNvSpPr/>
          <p:nvPr/>
        </p:nvSpPr>
        <p:spPr>
          <a:xfrm>
            <a:off x="2629761" y="5680725"/>
            <a:ext cx="2822575" cy="4086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Nyilvánossá válás: 1952</a:t>
            </a:r>
            <a:endParaRPr lang="hu-HU" kern="12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91945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ím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719138"/>
          </a:xfrm>
        </p:spPr>
        <p:txBody>
          <a:bodyPr/>
          <a:lstStyle/>
          <a:p>
            <a:r>
              <a:rPr lang="hu-HU" altLang="hu-HU" sz="3500" dirty="0"/>
              <a:t>EU Letéti Gyűjteménye</a:t>
            </a:r>
          </a:p>
        </p:txBody>
      </p:sp>
      <p:sp>
        <p:nvSpPr>
          <p:cNvPr id="5" name="Téglalap 4"/>
          <p:cNvSpPr/>
          <p:nvPr/>
        </p:nvSpPr>
        <p:spPr>
          <a:xfrm>
            <a:off x="457200" y="2060848"/>
            <a:ext cx="8229600" cy="2485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hu-HU" altLang="hu-HU" sz="2250" b="1" dirty="0">
                <a:latin typeface="Georgia" panose="02040502050405020303" pitchFamily="18" charset="0"/>
              </a:rPr>
              <a:t>Online EU információk: </a:t>
            </a:r>
            <a:r>
              <a:rPr lang="hu-HU" altLang="hu-HU" sz="2400" dirty="0">
                <a:latin typeface="Georgia" panose="02040502050405020303" pitchFamily="18" charset="0"/>
                <a:hlinkClick r:id="rId3"/>
              </a:rPr>
              <a:t>https://konyvtar.parlament.hu/eu-leteti-gyujtemeny</a:t>
            </a:r>
            <a:endParaRPr lang="hu-HU" altLang="hu-HU" sz="2400" b="1" dirty="0">
              <a:latin typeface="Georgia" panose="02040502050405020303" pitchFamily="18" charset="0"/>
            </a:endParaRPr>
          </a:p>
          <a:p>
            <a:pPr eaLnBrk="1" hangingPunct="1">
              <a:defRPr/>
            </a:pPr>
            <a:endParaRPr lang="hu-HU" altLang="hu-HU" sz="2250" dirty="0">
              <a:latin typeface="Georgia" panose="02040502050405020303" pitchFamily="18" charset="0"/>
            </a:endParaRPr>
          </a:p>
          <a:p>
            <a:pPr eaLnBrk="1" hangingPunct="1">
              <a:defRPr/>
            </a:pPr>
            <a:endParaRPr lang="hu-HU" altLang="hu-HU" sz="2250" dirty="0">
              <a:latin typeface="Georgia" panose="02040502050405020303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hu-HU" altLang="hu-HU" sz="2150" dirty="0">
              <a:solidFill>
                <a:srgbClr val="735637"/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hu-HU" altLang="hu-HU" sz="2150" dirty="0">
              <a:solidFill>
                <a:srgbClr val="735637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hu-HU" sz="2150" dirty="0">
              <a:solidFill>
                <a:srgbClr val="735637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140968"/>
            <a:ext cx="7038975" cy="32004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3160293"/>
            <a:ext cx="5539863" cy="21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7754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ím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719138"/>
          </a:xfrm>
        </p:spPr>
        <p:txBody>
          <a:bodyPr/>
          <a:lstStyle/>
          <a:p>
            <a:r>
              <a:rPr lang="hu-HU" altLang="hu-HU" sz="3500" dirty="0"/>
              <a:t>EU Letéti Gyűjteménye</a:t>
            </a:r>
          </a:p>
        </p:txBody>
      </p:sp>
      <p:sp>
        <p:nvSpPr>
          <p:cNvPr id="5" name="Téglalap 4"/>
          <p:cNvSpPr/>
          <p:nvPr/>
        </p:nvSpPr>
        <p:spPr>
          <a:xfrm>
            <a:off x="755650" y="1628775"/>
            <a:ext cx="7488238" cy="1431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hu-HU" altLang="hu-HU" sz="2250">
              <a:latin typeface="Georgia" panose="02040502050405020303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hu-HU" altLang="hu-HU" sz="2150">
              <a:solidFill>
                <a:srgbClr val="735637"/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hu-HU" altLang="hu-HU" sz="2150">
              <a:solidFill>
                <a:srgbClr val="735637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hu-HU" sz="2150" dirty="0">
              <a:solidFill>
                <a:srgbClr val="735637"/>
              </a:solidFill>
              <a:latin typeface="Georgia" panose="02040502050405020303" pitchFamily="18" charset="0"/>
            </a:endParaRPr>
          </a:p>
        </p:txBody>
      </p:sp>
      <p:pic>
        <p:nvPicPr>
          <p:cNvPr id="66564" name="Tartalom hely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1873250"/>
            <a:ext cx="6034087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57989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ím 1"/>
          <p:cNvSpPr>
            <a:spLocks noGrp="1"/>
          </p:cNvSpPr>
          <p:nvPr>
            <p:ph type="title"/>
          </p:nvPr>
        </p:nvSpPr>
        <p:spPr>
          <a:xfrm>
            <a:off x="107504" y="2660336"/>
            <a:ext cx="9036496" cy="408623"/>
          </a:xfrm>
        </p:spPr>
        <p:txBody>
          <a:bodyPr/>
          <a:lstStyle/>
          <a:p>
            <a:r>
              <a:rPr lang="hu-HU" altLang="hu-HU" sz="3500" b="1" dirty="0">
                <a:solidFill>
                  <a:schemeClr val="tx1"/>
                </a:solidFill>
              </a:rPr>
              <a:t>Elektronikus kutatási segédletek</a:t>
            </a:r>
            <a:br>
              <a:rPr lang="hu-HU" altLang="hu-HU" sz="3500" b="1" dirty="0">
                <a:solidFill>
                  <a:schemeClr val="tx1"/>
                </a:solidFill>
              </a:rPr>
            </a:br>
            <a:r>
              <a:rPr lang="hu-HU" altLang="hu-HU" sz="3500" dirty="0">
                <a:solidFill>
                  <a:schemeClr val="tx1"/>
                </a:solidFill>
                <a:hlinkClick r:id="rId3"/>
              </a:rPr>
              <a:t>https://konyvtar.parlament.hu/web/orszaggyulesi-konyvtar/online-jogi-forrasok</a:t>
            </a:r>
            <a:r>
              <a:rPr lang="hu-HU" altLang="hu-HU" sz="3500" dirty="0">
                <a:solidFill>
                  <a:schemeClr val="tx1"/>
                </a:solidFill>
              </a:rPr>
              <a:t/>
            </a:r>
            <a:br>
              <a:rPr lang="hu-HU" altLang="hu-HU" sz="3500" dirty="0">
                <a:solidFill>
                  <a:schemeClr val="tx1"/>
                </a:solidFill>
              </a:rPr>
            </a:br>
            <a:r>
              <a:rPr lang="hu-HU" altLang="hu-HU" sz="3600" b="1" dirty="0">
                <a:solidFill>
                  <a:schemeClr val="tx1"/>
                </a:solidFill>
              </a:rPr>
              <a:t/>
            </a:r>
            <a:br>
              <a:rPr lang="hu-HU" altLang="hu-HU" sz="3600" b="1" dirty="0">
                <a:solidFill>
                  <a:schemeClr val="tx1"/>
                </a:solidFill>
              </a:rPr>
            </a:br>
            <a:r>
              <a:rPr lang="hu-HU" altLang="hu-HU" sz="3600" b="1" dirty="0">
                <a:solidFill>
                  <a:schemeClr val="tx1"/>
                </a:solidFill>
              </a:rPr>
              <a:t/>
            </a:r>
            <a:br>
              <a:rPr lang="hu-HU" altLang="hu-HU" sz="3600" b="1" dirty="0">
                <a:solidFill>
                  <a:schemeClr val="tx1"/>
                </a:solidFill>
              </a:rPr>
            </a:br>
            <a:r>
              <a:rPr lang="hu-HU" altLang="hu-HU" sz="3600" b="1" dirty="0">
                <a:solidFill>
                  <a:schemeClr val="tx1"/>
                </a:solidFill>
              </a:rPr>
              <a:t/>
            </a:r>
            <a:br>
              <a:rPr lang="hu-HU" altLang="hu-HU" sz="3600" b="1" dirty="0">
                <a:solidFill>
                  <a:schemeClr val="tx1"/>
                </a:solidFill>
              </a:rPr>
            </a:br>
            <a:endParaRPr lang="hu-HU" altLang="hu-HU" sz="36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3" y="2924944"/>
            <a:ext cx="7668344" cy="358479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944" y="2693091"/>
            <a:ext cx="3707560" cy="266375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6779448" y="2962571"/>
            <a:ext cx="2238718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hu-HU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Online jogi források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03A0E3C5-FF3B-52FC-099D-A5D3E8AA1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32" y="2780928"/>
            <a:ext cx="5663514" cy="11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2184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ím 1"/>
          <p:cNvSpPr>
            <a:spLocks noGrp="1"/>
          </p:cNvSpPr>
          <p:nvPr>
            <p:ph type="title"/>
          </p:nvPr>
        </p:nvSpPr>
        <p:spPr>
          <a:xfrm>
            <a:off x="347465" y="1725611"/>
            <a:ext cx="8474273" cy="249238"/>
          </a:xfrm>
        </p:spPr>
        <p:txBody>
          <a:bodyPr/>
          <a:lstStyle/>
          <a:p>
            <a:r>
              <a:rPr lang="hu-HU" altLang="hu-HU" sz="3500" b="1" dirty="0"/>
              <a:t>Jogi szakirodalmi források 1.</a:t>
            </a:r>
            <a:br>
              <a:rPr lang="hu-HU" altLang="hu-HU" sz="3500" b="1" dirty="0"/>
            </a:br>
            <a:r>
              <a:rPr lang="hu-HU" altLang="hu-HU" sz="3500" b="1" dirty="0"/>
              <a:t>Könyvek, tanulmánykötetek, kommentárok</a:t>
            </a:r>
          </a:p>
        </p:txBody>
      </p:sp>
      <p:sp>
        <p:nvSpPr>
          <p:cNvPr id="5" name="Téglalap 4"/>
          <p:cNvSpPr/>
          <p:nvPr/>
        </p:nvSpPr>
        <p:spPr>
          <a:xfrm>
            <a:off x="347465" y="1974850"/>
            <a:ext cx="8065393" cy="1570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endParaRPr lang="hu-HU" altLang="hu-HU" sz="2500" dirty="0">
              <a:latin typeface="Georgia" panose="02040502050405020303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hu-HU" altLang="hu-HU" sz="2400" dirty="0"/>
          </a:p>
          <a:p>
            <a:pPr marL="342900" indent="-342900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3200" dirty="0"/>
          </a:p>
        </p:txBody>
      </p:sp>
      <p:pic>
        <p:nvPicPr>
          <p:cNvPr id="28677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5" t="4176" r="22975"/>
          <a:stretch>
            <a:fillRect/>
          </a:stretch>
        </p:blipFill>
        <p:spPr bwMode="auto">
          <a:xfrm>
            <a:off x="2391574" y="2780562"/>
            <a:ext cx="18732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t="7828" r="2"/>
          <a:stretch>
            <a:fillRect/>
          </a:stretch>
        </p:blipFill>
        <p:spPr bwMode="auto">
          <a:xfrm>
            <a:off x="6888254" y="2780562"/>
            <a:ext cx="183673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20" y="2760225"/>
            <a:ext cx="190023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Ã©ptalÃ¡lat a kÃ¶vetkezÅre: âtomcsÃ¡nyi mÃ³ric magyar kÃ¶zigazgatÃ¡si jogâ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44" y="2760225"/>
            <a:ext cx="1768879" cy="26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59" y="4149079"/>
            <a:ext cx="1781915" cy="2515541"/>
          </a:xfrm>
          <a:prstGeom prst="rect">
            <a:avLst/>
          </a:prstGeom>
        </p:spPr>
      </p:pic>
      <p:pic>
        <p:nvPicPr>
          <p:cNvPr id="3" name="Kép 6">
            <a:extLst>
              <a:ext uri="{FF2B5EF4-FFF2-40B4-BE49-F238E27FC236}">
                <a16:creationId xmlns:a16="http://schemas.microsoft.com/office/drawing/2014/main" xmlns="" id="{E6DBAE60-6C81-0708-118E-96D77C72F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15453"/>
            <a:ext cx="1592240" cy="224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24654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1052736"/>
            <a:ext cx="8697913" cy="720080"/>
          </a:xfrm>
        </p:spPr>
        <p:txBody>
          <a:bodyPr/>
          <a:lstStyle/>
          <a:p>
            <a:pPr eaLnBrk="1" hangingPunct="1"/>
            <a:r>
              <a:rPr lang="hu-HU" altLang="hu-HU" sz="3600" b="1" dirty="0"/>
              <a:t>Jogi szakirodalmi források 1.</a:t>
            </a:r>
            <a:br>
              <a:rPr lang="hu-HU" altLang="hu-HU" sz="3600" b="1" dirty="0"/>
            </a:br>
            <a:r>
              <a:rPr lang="hu-HU" altLang="hu-HU" sz="3000" dirty="0"/>
              <a:t>Tanulmánykötetek, ünnepi kiadványok (magyar) </a:t>
            </a:r>
            <a:endParaRPr lang="hu-HU" sz="30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1520" y="1927735"/>
            <a:ext cx="8712968" cy="475252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u-HU" sz="2800" dirty="0"/>
              <a:t>OGYK katalógusa: </a:t>
            </a:r>
            <a:r>
              <a:rPr lang="hu-HU" sz="2800" b="1" dirty="0">
                <a:hlinkClick r:id="rId3"/>
              </a:rPr>
              <a:t>https://opacplus.ogyk.hu</a:t>
            </a:r>
            <a:endParaRPr lang="hu-HU" sz="2800" b="1" dirty="0"/>
          </a:p>
          <a:p>
            <a:pPr marL="0" indent="0" eaLnBrk="1" hangingPunct="1">
              <a:buNone/>
            </a:pPr>
            <a:endParaRPr lang="hu-HU" sz="2000" dirty="0">
              <a:solidFill>
                <a:srgbClr val="FF0000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DA31B762-89DC-555C-CB27-7996B625B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591" r="4185" b="3584"/>
          <a:stretch/>
        </p:blipFill>
        <p:spPr>
          <a:xfrm>
            <a:off x="322887" y="5120951"/>
            <a:ext cx="7704856" cy="144016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9702734D-AAEF-F3AD-3201-C6EC6A7B3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64" y="2543961"/>
            <a:ext cx="8478433" cy="136226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0B67BC82-873E-AA48-292F-8212FCAF2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485" y="3819493"/>
            <a:ext cx="5855000" cy="1573468"/>
          </a:xfrm>
          <a:prstGeom prst="rect">
            <a:avLst/>
          </a:prstGeom>
        </p:spPr>
      </p:pic>
      <p:sp>
        <p:nvSpPr>
          <p:cNvPr id="17" name="Nyíl: lefelé mutató 16">
            <a:extLst>
              <a:ext uri="{FF2B5EF4-FFF2-40B4-BE49-F238E27FC236}">
                <a16:creationId xmlns:a16="http://schemas.microsoft.com/office/drawing/2014/main" xmlns="" id="{68AF333B-B2F0-802F-C15A-C709447509F4}"/>
              </a:ext>
            </a:extLst>
          </p:cNvPr>
          <p:cNvSpPr/>
          <p:nvPr/>
        </p:nvSpPr>
        <p:spPr>
          <a:xfrm>
            <a:off x="5508104" y="3629097"/>
            <a:ext cx="432048" cy="86409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xmlns="" id="{2D3509D6-2CFA-8186-6C0D-D3263D200FC1}"/>
              </a:ext>
            </a:extLst>
          </p:cNvPr>
          <p:cNvSpPr/>
          <p:nvPr/>
        </p:nvSpPr>
        <p:spPr>
          <a:xfrm>
            <a:off x="4283968" y="5076343"/>
            <a:ext cx="1503385" cy="3077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01746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ím 1"/>
          <p:cNvSpPr>
            <a:spLocks noGrp="1"/>
          </p:cNvSpPr>
          <p:nvPr>
            <p:ph type="title"/>
          </p:nvPr>
        </p:nvSpPr>
        <p:spPr>
          <a:xfrm>
            <a:off x="457200" y="1062038"/>
            <a:ext cx="8229600" cy="854075"/>
          </a:xfrm>
        </p:spPr>
        <p:txBody>
          <a:bodyPr/>
          <a:lstStyle/>
          <a:p>
            <a:r>
              <a:rPr lang="hu-HU" altLang="hu-HU" sz="4000" b="1"/>
              <a:t>Nagy olvasóterem, kézikönyvtár</a:t>
            </a:r>
          </a:p>
        </p:txBody>
      </p:sp>
      <p:sp>
        <p:nvSpPr>
          <p:cNvPr id="40963" name="Téglalap 4"/>
          <p:cNvSpPr>
            <a:spLocks noChangeArrowheads="1"/>
          </p:cNvSpPr>
          <p:nvPr/>
        </p:nvSpPr>
        <p:spPr bwMode="auto">
          <a:xfrm>
            <a:off x="323850" y="2060575"/>
            <a:ext cx="799306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1143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hu-HU" altLang="hu-HU" sz="2200" b="1" dirty="0"/>
              <a:t>KK III Jogi szakirodalom </a:t>
            </a:r>
          </a:p>
          <a:p>
            <a:pPr lvl="2">
              <a:spcBef>
                <a:spcPct val="0"/>
              </a:spcBef>
            </a:pPr>
            <a:r>
              <a:rPr lang="hu-HU" altLang="hu-HU" sz="2100" dirty="0"/>
              <a:t>jogági elrendezésben</a:t>
            </a:r>
          </a:p>
          <a:p>
            <a:pPr lvl="2">
              <a:spcBef>
                <a:spcPct val="0"/>
              </a:spcBef>
            </a:pPr>
            <a:r>
              <a:rPr lang="hu-HU" altLang="hu-HU" sz="2100" dirty="0"/>
              <a:t> több, mint 5000 mű</a:t>
            </a:r>
          </a:p>
          <a:p>
            <a:pPr lvl="2">
              <a:spcBef>
                <a:spcPct val="0"/>
              </a:spcBef>
            </a:pPr>
            <a:r>
              <a:rPr lang="hu-HU" altLang="hu-HU" sz="2100" dirty="0"/>
              <a:t>magyar és idegen nyelvű könyvek is</a:t>
            </a:r>
          </a:p>
          <a:p>
            <a:pPr lvl="2">
              <a:spcBef>
                <a:spcPct val="0"/>
              </a:spcBef>
            </a:pPr>
            <a:r>
              <a:rPr lang="hu-HU" altLang="hu-HU" sz="2100" dirty="0"/>
              <a:t>tankönyvek, összefoglaló művek, részkérdések</a:t>
            </a:r>
          </a:p>
          <a:p>
            <a:pPr lvl="2">
              <a:spcBef>
                <a:spcPct val="0"/>
              </a:spcBef>
            </a:pPr>
            <a:r>
              <a:rPr lang="hu-HU" altLang="hu-HU" sz="2100" dirty="0"/>
              <a:t>kommentárok, magyarázatos kiadványok, iratminta-tárak</a:t>
            </a:r>
          </a:p>
          <a:p>
            <a:pPr lvl="2">
              <a:spcBef>
                <a:spcPct val="0"/>
              </a:spcBef>
            </a:pPr>
            <a:r>
              <a:rPr lang="hu-HU" altLang="hu-HU" sz="2100" dirty="0"/>
              <a:t>jogi tanulmánykötetek</a:t>
            </a:r>
          </a:p>
          <a:p>
            <a:pPr lvl="2">
              <a:spcBef>
                <a:spcPct val="0"/>
              </a:spcBef>
            </a:pPr>
            <a:r>
              <a:rPr lang="hu-HU" altLang="hu-HU" sz="2100" dirty="0"/>
              <a:t>külföldi jogi évkönyve</a:t>
            </a:r>
            <a:r>
              <a:rPr lang="hu-HU" altLang="hu-HU" sz="2000" dirty="0"/>
              <a:t>k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2400" dirty="0">
              <a:solidFill>
                <a:srgbClr val="735637"/>
              </a:solidFill>
            </a:endParaRPr>
          </a:p>
        </p:txBody>
      </p:sp>
      <p:pic>
        <p:nvPicPr>
          <p:cNvPr id="40965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89" y="4653136"/>
            <a:ext cx="1381297" cy="194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" descr="KÃ©ptalÃ¡lat a kÃ¶vetkezÅre: âfayer lÃ¡szlÃ³ bÃ¼ntetÅ anyaggyÅ±jtemÃ©ny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029200"/>
            <a:ext cx="2335212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377" y="4381355"/>
            <a:ext cx="1562096" cy="220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Az Ã¡ltalÃ¡nos kÃ¶zigazgatÃ¡si rendtartÃ¡s - jogszabÃ¡lytÃ¼kÃ¶r - ÃTDOLGOZOTT kiadÃ¡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286" y="4365103"/>
            <a:ext cx="1496075" cy="22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992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1484784"/>
            <a:ext cx="9120693" cy="494928"/>
          </a:xfrm>
        </p:spPr>
        <p:txBody>
          <a:bodyPr/>
          <a:lstStyle/>
          <a:p>
            <a:r>
              <a:rPr lang="hu-HU" sz="4000" b="1" dirty="0"/>
              <a:t>Digitális gyűjtemények: Magyar Jogi Portál (MJP)</a:t>
            </a:r>
            <a:br>
              <a:rPr lang="hu-HU" sz="4000" b="1" dirty="0"/>
            </a:br>
            <a:endParaRPr lang="hu-HU" sz="40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26039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1520" y="2060848"/>
            <a:ext cx="8892480" cy="4608512"/>
          </a:xfrm>
        </p:spPr>
        <p:txBody>
          <a:bodyPr/>
          <a:lstStyle/>
          <a:p>
            <a:r>
              <a:rPr lang="hu-HU" sz="2800" dirty="0">
                <a:hlinkClick r:id="rId2"/>
              </a:rPr>
              <a:t>https://konyvtar.parlament.hu/magyar-jogi-portal</a:t>
            </a:r>
            <a:endParaRPr lang="hu-HU" sz="2800" dirty="0"/>
          </a:p>
          <a:p>
            <a:endParaRPr lang="hu-HU" sz="2800" dirty="0"/>
          </a:p>
          <a:p>
            <a:pPr marL="457200" lvl="1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800" dirty="0"/>
          </a:p>
          <a:p>
            <a:pPr marL="0" indent="0" eaLnBrk="1" hangingPunct="1">
              <a:buNone/>
            </a:pPr>
            <a:endParaRPr lang="hu-HU" sz="1800" b="1" dirty="0"/>
          </a:p>
          <a:p>
            <a:pPr marL="0" indent="0" eaLnBrk="1" hangingPunct="1">
              <a:buNone/>
            </a:pPr>
            <a:endParaRPr lang="hu-HU" sz="1800" b="1" dirty="0"/>
          </a:p>
          <a:p>
            <a:endParaRPr lang="hu-HU" dirty="0"/>
          </a:p>
        </p:txBody>
      </p:sp>
      <p:sp>
        <p:nvSpPr>
          <p:cNvPr id="3" name="AutoShape 2" descr="Latest News - ProQuest Cent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2" descr="De Gruy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12548"/>
          <a:stretch/>
        </p:blipFill>
        <p:spPr>
          <a:xfrm>
            <a:off x="226686" y="2564903"/>
            <a:ext cx="8496944" cy="4108787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6084168" y="3068960"/>
            <a:ext cx="2088232" cy="1008112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7133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1484784"/>
            <a:ext cx="8697913" cy="216024"/>
          </a:xfrm>
        </p:spPr>
        <p:txBody>
          <a:bodyPr/>
          <a:lstStyle/>
          <a:p>
            <a:pPr eaLnBrk="1" hangingPunct="1"/>
            <a:r>
              <a:rPr lang="hu-HU" altLang="hu-HU" sz="3600" b="1" dirty="0"/>
              <a:t>Jogi szakirodalmi források 1. </a:t>
            </a:r>
            <a:r>
              <a:rPr lang="hu-HU" sz="3600" b="1" dirty="0"/>
              <a:t>Digitális gyűjtemények</a:t>
            </a:r>
            <a:br>
              <a:rPr lang="hu-HU" sz="3600" b="1" dirty="0"/>
            </a:br>
            <a:endParaRPr lang="hu-HU" sz="36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1520" y="1772816"/>
            <a:ext cx="8892480" cy="4968552"/>
          </a:xfrm>
        </p:spPr>
        <p:txBody>
          <a:bodyPr/>
          <a:lstStyle/>
          <a:p>
            <a:pPr marL="0" indent="0">
              <a:buNone/>
            </a:pPr>
            <a:r>
              <a:rPr lang="hu-HU" sz="2800" b="1" dirty="0">
                <a:ea typeface="Open Sans" panose="020B0606030504020204" pitchFamily="34" charset="0"/>
                <a:cs typeface="Open Sans" panose="020B0606030504020204" pitchFamily="34" charset="0"/>
              </a:rPr>
              <a:t>Szerzői életművek – jogtudósok művei </a:t>
            </a:r>
            <a:r>
              <a:rPr lang="hu-HU" sz="2800" b="1" dirty="0"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https://konyvtar.parlament.hu/jogtudosok</a:t>
            </a:r>
            <a:endParaRPr lang="hu-HU" sz="28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hu-HU" sz="2800" dirty="0"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https://konyvtar.parlament.hu/magyar-jogi-portal</a:t>
            </a:r>
            <a:endParaRPr lang="hu-HU" sz="28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2800" dirty="0"/>
              <a:t>120 szerző (folyamatosan bővül)</a:t>
            </a:r>
          </a:p>
          <a:p>
            <a:r>
              <a:rPr lang="hu-HU" sz="2800" dirty="0"/>
              <a:t>Több, mint 1800 mű</a:t>
            </a:r>
          </a:p>
          <a:p>
            <a:r>
              <a:rPr lang="hu-HU" sz="2800" dirty="0"/>
              <a:t>Nem védett jogtudósok</a:t>
            </a:r>
          </a:p>
          <a:p>
            <a:r>
              <a:rPr lang="hu-HU" sz="2800" dirty="0"/>
              <a:t>Teljes szerzői életművek</a:t>
            </a:r>
          </a:p>
          <a:p>
            <a:r>
              <a:rPr lang="hu-HU" sz="2800" dirty="0"/>
              <a:t>Életrajzok </a:t>
            </a:r>
          </a:p>
          <a:p>
            <a:r>
              <a:rPr lang="hu-HU" sz="2800" dirty="0"/>
              <a:t>Könyvismertetések</a:t>
            </a:r>
          </a:p>
          <a:p>
            <a:r>
              <a:rPr lang="hu-HU" sz="2800" dirty="0"/>
              <a:t>Az OGYK állománya alapján</a:t>
            </a:r>
          </a:p>
          <a:p>
            <a:pPr eaLnBrk="1" hangingPunct="1"/>
            <a:endParaRPr lang="hu-H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3066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1655088"/>
            <a:ext cx="8697913" cy="45719"/>
          </a:xfrm>
        </p:spPr>
        <p:txBody>
          <a:bodyPr/>
          <a:lstStyle/>
          <a:p>
            <a:pPr eaLnBrk="1" hangingPunct="1"/>
            <a:r>
              <a:rPr lang="hu-HU" altLang="hu-HU" sz="3600" b="1" dirty="0"/>
              <a:t>Jogi szakirodalmi források 1. </a:t>
            </a:r>
            <a:r>
              <a:rPr lang="hu-HU" sz="3600" b="1" dirty="0"/>
              <a:t>Digitális gyűjtemények</a:t>
            </a:r>
            <a:br>
              <a:rPr lang="hu-HU" sz="3600" b="1" dirty="0"/>
            </a:br>
            <a:endParaRPr lang="hu-HU" sz="36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1520" y="1916832"/>
            <a:ext cx="8892480" cy="4824536"/>
          </a:xfrm>
        </p:spPr>
        <p:txBody>
          <a:bodyPr/>
          <a:lstStyle/>
          <a:p>
            <a:pPr marL="0" indent="0">
              <a:buNone/>
            </a:pPr>
            <a:r>
              <a:rPr lang="hu-HU" sz="2800" b="1" dirty="0">
                <a:ea typeface="Open Sans" panose="020B0606030504020204" pitchFamily="34" charset="0"/>
                <a:cs typeface="Open Sans" panose="020B0606030504020204" pitchFamily="34" charset="0"/>
              </a:rPr>
              <a:t>Szerzői életművek – jogtudósok művei</a:t>
            </a:r>
            <a:endParaRPr lang="hu-HU" sz="2000" dirty="0">
              <a:solidFill>
                <a:srgbClr val="FF00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492896"/>
            <a:ext cx="8284727" cy="4153137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1043608" y="5392961"/>
            <a:ext cx="1584176" cy="48431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3358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1124744"/>
            <a:ext cx="8697913" cy="648072"/>
          </a:xfrm>
        </p:spPr>
        <p:txBody>
          <a:bodyPr/>
          <a:lstStyle/>
          <a:p>
            <a:pPr eaLnBrk="1" hangingPunct="1"/>
            <a:r>
              <a:rPr lang="hu-HU" sz="3600" b="1" dirty="0">
                <a:solidFill>
                  <a:schemeClr val="tx1"/>
                </a:solidFill>
              </a:rPr>
              <a:t>Digitális gyűjtemények</a:t>
            </a:r>
            <a:br>
              <a:rPr lang="hu-HU" sz="3600" b="1" dirty="0">
                <a:solidFill>
                  <a:schemeClr val="tx1"/>
                </a:solidFill>
              </a:rPr>
            </a:b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552" y="1737467"/>
            <a:ext cx="6126164" cy="4797152"/>
          </a:xfrm>
          <a:prstGeom prst="rect">
            <a:avLst/>
          </a:prstGeom>
        </p:spPr>
      </p:pic>
      <p:sp>
        <p:nvSpPr>
          <p:cNvPr id="13" name="Ellipszis 12"/>
          <p:cNvSpPr/>
          <p:nvPr/>
        </p:nvSpPr>
        <p:spPr>
          <a:xfrm>
            <a:off x="5522034" y="5539750"/>
            <a:ext cx="2251457" cy="900088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4"/>
          <a:srcRect l="5943" t="5881" r="5443"/>
          <a:stretch/>
        </p:blipFill>
        <p:spPr>
          <a:xfrm>
            <a:off x="323528" y="2636912"/>
            <a:ext cx="4824537" cy="3827690"/>
          </a:xfrm>
          <a:prstGeom prst="rect">
            <a:avLst/>
          </a:prstGeom>
        </p:spPr>
      </p:pic>
      <p:sp>
        <p:nvSpPr>
          <p:cNvPr id="15" name="Balra nyíl 14"/>
          <p:cNvSpPr/>
          <p:nvPr/>
        </p:nvSpPr>
        <p:spPr>
          <a:xfrm rot="2226049">
            <a:off x="4029822" y="4598932"/>
            <a:ext cx="3000464" cy="22793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74941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484784"/>
            <a:ext cx="8856983" cy="648072"/>
          </a:xfrm>
        </p:spPr>
        <p:txBody>
          <a:bodyPr/>
          <a:lstStyle/>
          <a:p>
            <a:r>
              <a:rPr lang="hu-HU" dirty="0"/>
              <a:t>Elérhetőség, megközelítés</a:t>
            </a:r>
            <a:br>
              <a:rPr lang="hu-HU" dirty="0"/>
            </a:br>
            <a:r>
              <a:rPr lang="hu-HU" sz="3500" dirty="0">
                <a:hlinkClick r:id="rId2"/>
              </a:rPr>
              <a:t>https://konyvtar.parlament.hu/elerhetoseg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1026" name="Picture 2" descr="terke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68167"/>
            <a:ext cx="2839173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707904" y="2276872"/>
            <a:ext cx="5112568" cy="3960440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563888" y="2003689"/>
            <a:ext cx="5112568" cy="4816703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hu-HU" sz="2500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1055 Budapest, Kossuth tér 1-3.</a:t>
            </a:r>
          </a:p>
          <a:p>
            <a:pPr algn="ctr"/>
            <a:r>
              <a:rPr lang="hu-HU" sz="25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Országház épülete, Duna felőli oldal, XXV. kapu (a könyvtár nyilvános bejárata)</a:t>
            </a:r>
          </a:p>
          <a:p>
            <a:pPr algn="ctr"/>
            <a:endParaRPr lang="hu-HU" sz="2500" kern="12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cs typeface="Arial" charset="0"/>
            </a:endParaRPr>
          </a:p>
          <a:p>
            <a:pPr algn="ctr"/>
            <a:r>
              <a:rPr lang="hu-HU" sz="25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Irány az Országgyűlési Könyvtár:</a:t>
            </a:r>
          </a:p>
          <a:p>
            <a:pPr algn="ctr"/>
            <a:r>
              <a:rPr lang="hu-HU" sz="25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  <a:hlinkClick r:id="rId4"/>
              </a:rPr>
              <a:t>https://www.youtube.com/watch?v=RfMdxPVtPz4&amp;list=PLelh2ly9ejbumL2N7EQSAqo1bOFfkX_Ui</a:t>
            </a:r>
            <a:endParaRPr lang="hu-HU" sz="25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cs typeface="Arial" charset="0"/>
            </a:endParaRPr>
          </a:p>
          <a:p>
            <a:pPr algn="ctr"/>
            <a:r>
              <a:rPr lang="hu-HU" sz="1900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(</a:t>
            </a:r>
            <a:r>
              <a:rPr lang="hu-HU" sz="19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Országház Filmműhely: </a:t>
            </a:r>
            <a:r>
              <a:rPr lang="hu-HU" sz="19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  <a:hlinkClick r:id="rId5"/>
              </a:rPr>
              <a:t>https://www.youtube.com/@OrszaghazFilmmuhely</a:t>
            </a:r>
            <a:r>
              <a:rPr lang="hu-HU" sz="19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)</a:t>
            </a:r>
          </a:p>
          <a:p>
            <a:pPr algn="ctr"/>
            <a:endParaRPr lang="hu-HU" sz="2500" kern="1200" dirty="0">
              <a:solidFill>
                <a:schemeClr val="bg2">
                  <a:lumMod val="25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55750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2204864"/>
            <a:ext cx="8697913" cy="576064"/>
          </a:xfrm>
        </p:spPr>
        <p:txBody>
          <a:bodyPr/>
          <a:lstStyle/>
          <a:p>
            <a:pPr eaLnBrk="1" hangingPunct="1"/>
            <a:r>
              <a:rPr lang="hu-HU" altLang="hu-HU" sz="3600" b="1" dirty="0"/>
              <a:t>Jogi szakirodalmi források 1.  </a:t>
            </a:r>
            <a:r>
              <a:rPr lang="hu-HU" sz="3600" b="1" dirty="0"/>
              <a:t>Digitális gyűjtemények</a:t>
            </a:r>
            <a:br>
              <a:rPr lang="hu-HU" sz="3600" b="1" dirty="0"/>
            </a:br>
            <a:r>
              <a:rPr lang="hu-HU" sz="3600" dirty="0"/>
              <a:t>OGYK katalógusa: </a:t>
            </a:r>
            <a:r>
              <a:rPr lang="hu-HU" sz="3600" b="1" dirty="0">
                <a:hlinkClick r:id="rId2"/>
              </a:rPr>
              <a:t>https://opacplus.ogyk.hu</a:t>
            </a:r>
            <a:r>
              <a:rPr lang="hu-HU" sz="3600" dirty="0"/>
              <a:t/>
            </a:r>
            <a:br>
              <a:rPr lang="hu-HU" sz="3600" dirty="0"/>
            </a:br>
            <a:endParaRPr lang="hu-HU" sz="36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933056"/>
            <a:ext cx="6860483" cy="1944216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2483768" y="5301208"/>
            <a:ext cx="2592288" cy="504056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51664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ím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736600"/>
          </a:xfrm>
        </p:spPr>
        <p:txBody>
          <a:bodyPr/>
          <a:lstStyle/>
          <a:p>
            <a:r>
              <a:rPr lang="hu-HU" altLang="hu-HU" sz="4000" b="1" dirty="0"/>
              <a:t>Jogi szakirodalmi források 2.</a:t>
            </a:r>
          </a:p>
        </p:txBody>
      </p:sp>
      <p:sp>
        <p:nvSpPr>
          <p:cNvPr id="5" name="Téglalap 4"/>
          <p:cNvSpPr/>
          <p:nvPr/>
        </p:nvSpPr>
        <p:spPr>
          <a:xfrm>
            <a:off x="457200" y="1717675"/>
            <a:ext cx="7859713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sz="2500" b="1" dirty="0">
                <a:latin typeface="Georgia" panose="02040502050405020303" pitchFamily="18" charset="0"/>
              </a:rPr>
              <a:t>Jogi  szakfolyóiratok</a:t>
            </a:r>
          </a:p>
          <a:p>
            <a:pPr lvl="2" indent="-342900">
              <a:buFont typeface="Arial" charset="0"/>
              <a:buChar char="–"/>
              <a:defRPr/>
            </a:pPr>
            <a:r>
              <a:rPr lang="hu-HU" altLang="hu-HU" sz="2400" dirty="0">
                <a:latin typeface="Georgia" panose="02040502050405020303" pitchFamily="18" charset="0"/>
              </a:rPr>
              <a:t>Magyarországi: teljességgel, 1. évfolyamoktól kezdve, kurrens és történeti</a:t>
            </a:r>
          </a:p>
          <a:p>
            <a:pPr lvl="2" indent="-342900">
              <a:buFont typeface="Arial" charset="0"/>
              <a:buChar char="–"/>
              <a:defRPr/>
            </a:pPr>
            <a:r>
              <a:rPr lang="hu-HU" altLang="hu-HU" sz="2400" dirty="0">
                <a:latin typeface="Georgia" panose="02040502050405020303" pitchFamily="18" charset="0"/>
              </a:rPr>
              <a:t>Külföldi: elsősorban angol, német és francia nyelven (közel 100 nyomtatott cím)</a:t>
            </a:r>
          </a:p>
          <a:p>
            <a:pPr lvl="2" indent="-342900">
              <a:buFont typeface="Arial" charset="0"/>
              <a:buChar char="–"/>
              <a:defRPr/>
            </a:pPr>
            <a:r>
              <a:rPr lang="hu-HU" altLang="hu-HU" sz="2400" dirty="0">
                <a:latin typeface="Georgia" panose="02040502050405020303" pitchFamily="18" charset="0"/>
              </a:rPr>
              <a:t>Digitális, online elérések is</a:t>
            </a:r>
            <a:endParaRPr lang="hu-HU" altLang="hu-HU" sz="2500" dirty="0">
              <a:latin typeface="Georgia" panose="02040502050405020303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hu-HU" altLang="hu-HU" sz="2400" dirty="0"/>
          </a:p>
          <a:p>
            <a:pPr marL="342900" indent="-342900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3200" dirty="0"/>
          </a:p>
        </p:txBody>
      </p:sp>
      <p:pic>
        <p:nvPicPr>
          <p:cNvPr id="26628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92575"/>
            <a:ext cx="17843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029075"/>
            <a:ext cx="172720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3" r="17242" b="-2"/>
          <a:stretch>
            <a:fillRect/>
          </a:stretch>
        </p:blipFill>
        <p:spPr bwMode="auto">
          <a:xfrm>
            <a:off x="4897438" y="4117975"/>
            <a:ext cx="17272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1" t="1892"/>
          <a:stretch>
            <a:fillRect/>
          </a:stretch>
        </p:blipFill>
        <p:spPr bwMode="auto">
          <a:xfrm>
            <a:off x="6824663" y="3746500"/>
            <a:ext cx="1692275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ím 1"/>
          <p:cNvSpPr>
            <a:spLocks noGrp="1"/>
          </p:cNvSpPr>
          <p:nvPr>
            <p:ph type="title"/>
          </p:nvPr>
        </p:nvSpPr>
        <p:spPr>
          <a:xfrm>
            <a:off x="457200" y="1062038"/>
            <a:ext cx="8229600" cy="854075"/>
          </a:xfrm>
        </p:spPr>
        <p:txBody>
          <a:bodyPr/>
          <a:lstStyle/>
          <a:p>
            <a:r>
              <a:rPr lang="hu-HU" altLang="hu-HU" sz="4000" b="1"/>
              <a:t>Nagy olvasóterem, kézikönyvtár</a:t>
            </a:r>
          </a:p>
        </p:txBody>
      </p:sp>
      <p:sp>
        <p:nvSpPr>
          <p:cNvPr id="5" name="Téglalap 4"/>
          <p:cNvSpPr/>
          <p:nvPr/>
        </p:nvSpPr>
        <p:spPr>
          <a:xfrm>
            <a:off x="323850" y="2060575"/>
            <a:ext cx="7993063" cy="33701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sz="2300" b="1" dirty="0">
                <a:latin typeface="Georgia" panose="02040502050405020303" pitchFamily="18" charset="0"/>
              </a:rPr>
              <a:t>Folyóiratok</a:t>
            </a:r>
          </a:p>
          <a:p>
            <a:pPr>
              <a:defRPr/>
            </a:pPr>
            <a:r>
              <a:rPr lang="hu-HU" altLang="hu-HU" sz="2400" dirty="0">
                <a:latin typeface="Georgia" panose="02040502050405020303" pitchFamily="18" charset="0"/>
              </a:rPr>
              <a:t>Magyar és külföldi napilapok, szakfolyóiratok (közel 200 magyar, közel 60 külföldi)</a:t>
            </a:r>
          </a:p>
          <a:p>
            <a:pPr lvl="2" indent="-342900">
              <a:buFont typeface="Arial" charset="0"/>
              <a:buChar char="–"/>
              <a:defRPr/>
            </a:pPr>
            <a:r>
              <a:rPr lang="hu-HU" altLang="hu-HU" sz="2400" dirty="0">
                <a:latin typeface="Georgia" panose="02040502050405020303" pitchFamily="18" charset="0"/>
              </a:rPr>
              <a:t>Friss számok, régebbi bekötött évfolyamok</a:t>
            </a:r>
          </a:p>
          <a:p>
            <a:pPr lvl="2" indent="-342900">
              <a:buFont typeface="Arial" charset="0"/>
              <a:buChar char="–"/>
              <a:defRPr/>
            </a:pPr>
            <a:r>
              <a:rPr lang="hu-HU" altLang="hu-HU" sz="2400" dirty="0">
                <a:latin typeface="Georgia" panose="02040502050405020303" pitchFamily="18" charset="0"/>
              </a:rPr>
              <a:t>A kurrens (1945 utáni) magyar jogi szakfolyóiratok teljességgel szabadpolcon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hu-HU" altLang="hu-HU" sz="23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hu-HU" altLang="hu-HU" sz="2300" dirty="0">
              <a:latin typeface="Georgia" panose="02040502050405020303" pitchFamily="18" charset="0"/>
            </a:endParaRPr>
          </a:p>
          <a:p>
            <a:pPr>
              <a:defRPr/>
            </a:pPr>
            <a:endParaRPr lang="hu-HU" sz="2400" dirty="0">
              <a:solidFill>
                <a:srgbClr val="735637"/>
              </a:solidFill>
              <a:latin typeface="Georgia" panose="02040502050405020303" pitchFamily="18" charset="0"/>
            </a:endParaRPr>
          </a:p>
        </p:txBody>
      </p:sp>
      <p:sp>
        <p:nvSpPr>
          <p:cNvPr id="43012" name="AutoShape 5" descr="KÃ©ptalÃ¡lat a kÃ¶vetkezÅre: âÃ¼gyvÃ©dek lapja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pic>
        <p:nvPicPr>
          <p:cNvPr id="4301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38650"/>
            <a:ext cx="14859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4797425"/>
            <a:ext cx="12573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-398" r="16200" b="9680"/>
          <a:stretch>
            <a:fillRect/>
          </a:stretch>
        </p:blipFill>
        <p:spPr bwMode="auto">
          <a:xfrm>
            <a:off x="3136900" y="4603750"/>
            <a:ext cx="1435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0" t="3473" r="19360"/>
          <a:stretch>
            <a:fillRect/>
          </a:stretch>
        </p:blipFill>
        <p:spPr bwMode="auto">
          <a:xfrm>
            <a:off x="5435600" y="4321175"/>
            <a:ext cx="1296988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8095" r="12831" b="5928"/>
          <a:stretch>
            <a:fillRect/>
          </a:stretch>
        </p:blipFill>
        <p:spPr bwMode="auto">
          <a:xfrm>
            <a:off x="6696075" y="4530725"/>
            <a:ext cx="13684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Kép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4737100"/>
            <a:ext cx="130016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07134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525E5A0-6A69-1AAA-AE1E-1EF733AD0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1007765"/>
          </a:xfrm>
        </p:spPr>
        <p:txBody>
          <a:bodyPr/>
          <a:lstStyle/>
          <a:p>
            <a:r>
              <a:rPr lang="hu-HU" b="1" dirty="0"/>
              <a:t>Jogi szakfolyóiratok</a:t>
            </a:r>
            <a:r>
              <a:rPr lang="hu-HU" dirty="0"/>
              <a:t/>
            </a:r>
            <a:br>
              <a:rPr lang="hu-HU" dirty="0"/>
            </a:br>
            <a:r>
              <a:rPr lang="hu-HU" sz="3600" dirty="0">
                <a:hlinkClick r:id="rId2"/>
              </a:rPr>
              <a:t>http://opacplus.ogyk.hu/</a:t>
            </a:r>
            <a:endParaRPr lang="hu-HU" sz="36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309BEE42-5B30-EA93-23BC-F83C1231F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348880"/>
            <a:ext cx="8640960" cy="4248472"/>
          </a:xfrm>
        </p:spPr>
        <p:txBody>
          <a:bodyPr/>
          <a:lstStyle/>
          <a:p>
            <a:pPr marL="0" indent="0">
              <a:buNone/>
            </a:pPr>
            <a:r>
              <a:rPr lang="hu-HU" b="1" dirty="0"/>
              <a:t>Hazai jogi szakfolyóiratok cikkei, tanulmányai</a:t>
            </a:r>
          </a:p>
          <a:p>
            <a:r>
              <a:rPr lang="hu-HU" dirty="0"/>
              <a:t> teljességre törekvés</a:t>
            </a:r>
          </a:p>
          <a:p>
            <a:r>
              <a:rPr lang="hu-HU" dirty="0"/>
              <a:t>Nyomtatott és online (is) </a:t>
            </a:r>
          </a:p>
          <a:p>
            <a:r>
              <a:rPr lang="hu-HU" dirty="0"/>
              <a:t>A 19. század második felétől napjainkig</a:t>
            </a:r>
          </a:p>
          <a:p>
            <a:r>
              <a:rPr lang="hu-HU" dirty="0"/>
              <a:t>Közel 200 ezer hazai jogi szakcikk</a:t>
            </a:r>
          </a:p>
          <a:p>
            <a:r>
              <a:rPr lang="hu-HU" dirty="0"/>
              <a:t>Folyamatos bővülés, napi frissülés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341024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124B006-0022-FA04-3B76-DE912ACB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500" dirty="0"/>
              <a:t>Hazai jogi szakfolyóiratok cikkei, tanulmányai: </a:t>
            </a:r>
            <a:r>
              <a:rPr lang="hu-HU" sz="3200" dirty="0">
                <a:hlinkClick r:id="rId2"/>
              </a:rPr>
              <a:t>http://opacplus.ogyk.hu/</a:t>
            </a:r>
            <a:endParaRPr lang="hu-HU" sz="35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6CC37736-432E-C728-AA4A-1CFC3CE42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313" y="2492896"/>
            <a:ext cx="6989531" cy="1068348"/>
          </a:xfrm>
          <a:prstGeom prst="rect">
            <a:avLst/>
          </a:prstGeom>
        </p:spPr>
      </p:pic>
      <p:sp>
        <p:nvSpPr>
          <p:cNvPr id="8" name="Ellipszis 7">
            <a:extLst>
              <a:ext uri="{FF2B5EF4-FFF2-40B4-BE49-F238E27FC236}">
                <a16:creationId xmlns:a16="http://schemas.microsoft.com/office/drawing/2014/main" xmlns="" id="{CEEB744A-06EE-CD0D-556A-FAAC249AE49A}"/>
              </a:ext>
            </a:extLst>
          </p:cNvPr>
          <p:cNvSpPr/>
          <p:nvPr/>
        </p:nvSpPr>
        <p:spPr>
          <a:xfrm>
            <a:off x="323528" y="3212976"/>
            <a:ext cx="1080119" cy="432048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5D4EB439-9233-0423-49D8-389E333B9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6061" y="3789040"/>
            <a:ext cx="7001852" cy="1124107"/>
          </a:xfrm>
          <a:prstGeom prst="rect">
            <a:avLst/>
          </a:prstGeom>
        </p:spPr>
      </p:pic>
      <p:sp>
        <p:nvSpPr>
          <p:cNvPr id="15" name="Ellipszis 14">
            <a:extLst>
              <a:ext uri="{FF2B5EF4-FFF2-40B4-BE49-F238E27FC236}">
                <a16:creationId xmlns:a16="http://schemas.microsoft.com/office/drawing/2014/main" xmlns="" id="{2E7CB5CE-C7C9-AABB-1AC4-2C5895F39A2C}"/>
              </a:ext>
            </a:extLst>
          </p:cNvPr>
          <p:cNvSpPr/>
          <p:nvPr/>
        </p:nvSpPr>
        <p:spPr>
          <a:xfrm>
            <a:off x="1696061" y="4581127"/>
            <a:ext cx="3524011" cy="332019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xmlns="" id="{E5D71DBD-C0B6-BE1A-5728-D18D3FBEA5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8" y="5238661"/>
            <a:ext cx="7363853" cy="1276528"/>
          </a:xfrm>
          <a:prstGeom prst="rect">
            <a:avLst/>
          </a:prstGeom>
        </p:spPr>
      </p:pic>
      <p:sp>
        <p:nvSpPr>
          <p:cNvPr id="18" name="Ellipszis 17">
            <a:extLst>
              <a:ext uri="{FF2B5EF4-FFF2-40B4-BE49-F238E27FC236}">
                <a16:creationId xmlns:a16="http://schemas.microsoft.com/office/drawing/2014/main" xmlns="" id="{9C75B730-BC1E-1A3D-2544-1C176E47F874}"/>
              </a:ext>
            </a:extLst>
          </p:cNvPr>
          <p:cNvSpPr/>
          <p:nvPr/>
        </p:nvSpPr>
        <p:spPr>
          <a:xfrm>
            <a:off x="683568" y="6237312"/>
            <a:ext cx="1656184" cy="332019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2266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468313" y="981074"/>
            <a:ext cx="8229600" cy="1455835"/>
          </a:xfrm>
        </p:spPr>
        <p:txBody>
          <a:bodyPr/>
          <a:lstStyle/>
          <a:p>
            <a:pPr eaLnBrk="1" hangingPunct="1"/>
            <a:r>
              <a:rPr lang="hu-HU" sz="3200" b="1" dirty="0"/>
              <a:t>OGYK katalógusa: </a:t>
            </a:r>
            <a:r>
              <a:rPr lang="hu-HU" sz="3200" b="1" dirty="0">
                <a:hlinkClick r:id="rId3"/>
              </a:rPr>
              <a:t>https://opacplus.ogyk.hu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xmlns="" id="{886C180F-3A82-522D-F184-0F5DB5D8E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576" y="1887096"/>
            <a:ext cx="7392432" cy="1514686"/>
          </a:xfrm>
        </p:spPr>
      </p:pic>
      <p:sp>
        <p:nvSpPr>
          <p:cNvPr id="9" name="Ellipszis 8">
            <a:extLst>
              <a:ext uri="{FF2B5EF4-FFF2-40B4-BE49-F238E27FC236}">
                <a16:creationId xmlns:a16="http://schemas.microsoft.com/office/drawing/2014/main" xmlns="" id="{A9E4F8DC-1CBB-19B5-C94E-355E14043B5E}"/>
              </a:ext>
            </a:extLst>
          </p:cNvPr>
          <p:cNvSpPr/>
          <p:nvPr/>
        </p:nvSpPr>
        <p:spPr>
          <a:xfrm>
            <a:off x="509382" y="2973035"/>
            <a:ext cx="1656184" cy="36004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1A45EEBC-FFD9-9CE4-D1FC-54489A5835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823" r="3129" b="19726"/>
          <a:stretch/>
        </p:blipFill>
        <p:spPr>
          <a:xfrm>
            <a:off x="2858149" y="3342931"/>
            <a:ext cx="4752528" cy="665124"/>
          </a:xfrm>
          <a:prstGeom prst="rect">
            <a:avLst/>
          </a:prstGeom>
        </p:spPr>
      </p:pic>
      <p:sp>
        <p:nvSpPr>
          <p:cNvPr id="12" name="Jobbra nyíl 6">
            <a:extLst>
              <a:ext uri="{FF2B5EF4-FFF2-40B4-BE49-F238E27FC236}">
                <a16:creationId xmlns:a16="http://schemas.microsoft.com/office/drawing/2014/main" xmlns="" id="{264A2A97-6479-5565-B36D-E94E4E2F5CB1}"/>
              </a:ext>
            </a:extLst>
          </p:cNvPr>
          <p:cNvSpPr/>
          <p:nvPr/>
        </p:nvSpPr>
        <p:spPr>
          <a:xfrm rot="2216364">
            <a:off x="1030119" y="3776457"/>
            <a:ext cx="1800198" cy="32290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3D274678-0F2E-937D-B5AF-8627571648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8149" y="4221088"/>
            <a:ext cx="4824536" cy="24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066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ím 1"/>
          <p:cNvSpPr>
            <a:spLocks noGrp="1"/>
          </p:cNvSpPr>
          <p:nvPr>
            <p:ph type="title"/>
          </p:nvPr>
        </p:nvSpPr>
        <p:spPr>
          <a:xfrm>
            <a:off x="728663" y="1484783"/>
            <a:ext cx="8229600" cy="575792"/>
          </a:xfrm>
        </p:spPr>
        <p:txBody>
          <a:bodyPr/>
          <a:lstStyle/>
          <a:p>
            <a:r>
              <a:rPr lang="hu-HU" dirty="0">
                <a:ea typeface="Open Sans" panose="020B0606030504020204" pitchFamily="34" charset="0"/>
                <a:cs typeface="Open Sans" panose="020B0606030504020204" pitchFamily="34" charset="0"/>
              </a:rPr>
              <a:t>Jogi szakfolyóiratok</a:t>
            </a:r>
            <a:r>
              <a:rPr lang="hu-HU" sz="3600" b="1" dirty="0"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hu-HU" sz="3600" b="1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3600" dirty="0">
                <a:hlinkClick r:id="rId3"/>
              </a:rPr>
              <a:t>http://opacplus.ogyk.hu/</a:t>
            </a:r>
            <a:r>
              <a:rPr lang="hu-HU" sz="3600" b="1" dirty="0"/>
              <a:t/>
            </a:r>
            <a:br>
              <a:rPr lang="hu-HU" sz="3600" b="1" dirty="0"/>
            </a:br>
            <a:endParaRPr lang="hu-HU" altLang="hu-HU" sz="3600" b="1" dirty="0"/>
          </a:p>
        </p:txBody>
      </p:sp>
      <p:sp>
        <p:nvSpPr>
          <p:cNvPr id="71683" name="Téglalap 4"/>
          <p:cNvSpPr>
            <a:spLocks noChangeArrowheads="1"/>
          </p:cNvSpPr>
          <p:nvPr/>
        </p:nvSpPr>
        <p:spPr bwMode="auto">
          <a:xfrm>
            <a:off x="395537" y="2204863"/>
            <a:ext cx="8352928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10858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573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114550" indent="-2857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71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028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861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9433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400050" indent="0">
              <a:spcBef>
                <a:spcPct val="0"/>
              </a:spcBef>
              <a:buNone/>
            </a:pPr>
            <a:r>
              <a:rPr lang="hu-HU" altLang="hu-HU" sz="2800" b="1" dirty="0"/>
              <a:t>Külföldi jogi szakfolyóiratok cikkei, tanulmányai</a:t>
            </a:r>
          </a:p>
          <a:p>
            <a:pPr>
              <a:spcBef>
                <a:spcPct val="0"/>
              </a:spcBef>
            </a:pPr>
            <a:r>
              <a:rPr lang="hu-HU" altLang="hu-HU" dirty="0"/>
              <a:t>Válogatás</a:t>
            </a:r>
          </a:p>
          <a:p>
            <a:pPr>
              <a:spcBef>
                <a:spcPct val="0"/>
              </a:spcBef>
            </a:pPr>
            <a:r>
              <a:rPr lang="hu-HU" altLang="hu-HU" dirty="0"/>
              <a:t>Több, mint 300 külföldi jogi szakfolyóirat, évkönyv és tanulmánykötet (nyomtatott)</a:t>
            </a:r>
          </a:p>
          <a:p>
            <a:pPr>
              <a:spcBef>
                <a:spcPct val="0"/>
              </a:spcBef>
            </a:pPr>
            <a:r>
              <a:rPr lang="hu-HU" altLang="hu-HU" dirty="0"/>
              <a:t> 1976-2011 között</a:t>
            </a:r>
          </a:p>
          <a:p>
            <a:pPr>
              <a:spcBef>
                <a:spcPct val="0"/>
              </a:spcBef>
            </a:pPr>
            <a:r>
              <a:rPr lang="hu-HU" altLang="hu-HU" dirty="0"/>
              <a:t>több nyelven is (angol, német, francia, spanyol, olasz, szláv nyelvek…)</a:t>
            </a:r>
          </a:p>
          <a:p>
            <a:pPr lvl="2">
              <a:spcBef>
                <a:spcPct val="0"/>
              </a:spcBef>
            </a:pPr>
            <a:endParaRPr lang="hu-HU" altLang="hu-HU" sz="2800" dirty="0"/>
          </a:p>
        </p:txBody>
      </p:sp>
    </p:spTree>
    <p:extLst>
      <p:ext uri="{BB962C8B-B14F-4D97-AF65-F5344CB8AC3E}">
        <p14:creationId xmlns:p14="http://schemas.microsoft.com/office/powerpoint/2010/main" val="242898256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ím 1"/>
          <p:cNvSpPr>
            <a:spLocks noGrp="1"/>
          </p:cNvSpPr>
          <p:nvPr>
            <p:ph type="title"/>
          </p:nvPr>
        </p:nvSpPr>
        <p:spPr>
          <a:xfrm>
            <a:off x="728663" y="980728"/>
            <a:ext cx="8229600" cy="1079847"/>
          </a:xfrm>
        </p:spPr>
        <p:txBody>
          <a:bodyPr/>
          <a:lstStyle/>
          <a:p>
            <a:r>
              <a:rPr lang="hu-HU" sz="3600" b="1" dirty="0"/>
              <a:t>OGYK katalógusa: </a:t>
            </a:r>
            <a:r>
              <a:rPr lang="hu-HU" sz="3600" b="1" dirty="0">
                <a:hlinkClick r:id="rId3"/>
              </a:rPr>
              <a:t>https://opacplus.ogyk.hu</a:t>
            </a:r>
            <a:endParaRPr lang="hu-HU" altLang="hu-HU" sz="3600" b="1" dirty="0"/>
          </a:p>
        </p:txBody>
      </p:sp>
      <p:sp>
        <p:nvSpPr>
          <p:cNvPr id="71683" name="Téglalap 4"/>
          <p:cNvSpPr>
            <a:spLocks noChangeArrowheads="1"/>
          </p:cNvSpPr>
          <p:nvPr/>
        </p:nvSpPr>
        <p:spPr bwMode="auto">
          <a:xfrm>
            <a:off x="0" y="2060575"/>
            <a:ext cx="8748464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10858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573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114550" indent="-2857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71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028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861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9433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400050" indent="0">
              <a:spcBef>
                <a:spcPct val="0"/>
              </a:spcBef>
              <a:buNone/>
            </a:pPr>
            <a:r>
              <a:rPr lang="hu-HU" altLang="hu-HU" sz="2600" b="1" dirty="0"/>
              <a:t>Külföldi jogi szakfolyóiratok és évkönyvek cikkei/tanulmányai</a:t>
            </a:r>
          </a:p>
          <a:p>
            <a:pPr marL="400050" indent="0">
              <a:spcBef>
                <a:spcPct val="0"/>
              </a:spcBef>
              <a:buNone/>
            </a:pPr>
            <a:endParaRPr lang="hu-HU" altLang="hu-HU" sz="2600" b="1" dirty="0"/>
          </a:p>
          <a:p>
            <a:pPr marL="400050" indent="0">
              <a:spcBef>
                <a:spcPct val="0"/>
              </a:spcBef>
              <a:buNone/>
            </a:pPr>
            <a:endParaRPr lang="hu-HU" altLang="hu-HU" sz="2600" b="1" dirty="0"/>
          </a:p>
          <a:p>
            <a:pPr marL="400050" indent="0">
              <a:spcBef>
                <a:spcPct val="0"/>
              </a:spcBef>
              <a:buNone/>
            </a:pPr>
            <a:endParaRPr lang="hu-HU" altLang="hu-HU" sz="2600" b="1" dirty="0"/>
          </a:p>
          <a:p>
            <a:pPr lvl="2">
              <a:spcBef>
                <a:spcPct val="0"/>
              </a:spcBef>
            </a:pPr>
            <a:endParaRPr lang="hu-HU" altLang="hu-HU" sz="28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FE6DD13E-D438-9DD8-DB1E-B31AA7270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72" y="2996952"/>
            <a:ext cx="7030431" cy="112410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0E7CEE01-2C4F-7787-9BF7-982762733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4534060"/>
            <a:ext cx="7125694" cy="13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331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1484784"/>
            <a:ext cx="9120693" cy="494928"/>
          </a:xfrm>
        </p:spPr>
        <p:txBody>
          <a:bodyPr/>
          <a:lstStyle/>
          <a:p>
            <a:r>
              <a:rPr lang="hu-HU" sz="4000" b="1" dirty="0"/>
              <a:t>Digitális gyűjtemények: Magyar Jogi Portál (MJP)</a:t>
            </a:r>
            <a:br>
              <a:rPr lang="hu-HU" sz="4000" b="1" dirty="0"/>
            </a:br>
            <a:endParaRPr lang="hu-HU" sz="40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26039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1520" y="2060848"/>
            <a:ext cx="8892480" cy="4608512"/>
          </a:xfrm>
        </p:spPr>
        <p:txBody>
          <a:bodyPr/>
          <a:lstStyle/>
          <a:p>
            <a:r>
              <a:rPr lang="hu-HU" sz="2800" dirty="0">
                <a:hlinkClick r:id="rId2"/>
              </a:rPr>
              <a:t>https://konyvtar.parlament.hu/magyar-jogi-portal</a:t>
            </a:r>
            <a:endParaRPr lang="hu-HU" sz="2800" dirty="0"/>
          </a:p>
          <a:p>
            <a:endParaRPr lang="hu-HU" sz="2800" dirty="0"/>
          </a:p>
          <a:p>
            <a:pPr marL="457200" lvl="1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800" dirty="0"/>
          </a:p>
          <a:p>
            <a:pPr marL="0" indent="0" eaLnBrk="1" hangingPunct="1">
              <a:buNone/>
            </a:pPr>
            <a:endParaRPr lang="hu-HU" sz="1800" b="1" dirty="0"/>
          </a:p>
          <a:p>
            <a:pPr marL="0" indent="0" eaLnBrk="1" hangingPunct="1">
              <a:buNone/>
            </a:pPr>
            <a:endParaRPr lang="hu-HU" sz="1800" b="1" dirty="0"/>
          </a:p>
          <a:p>
            <a:endParaRPr lang="hu-HU" dirty="0"/>
          </a:p>
        </p:txBody>
      </p:sp>
      <p:sp>
        <p:nvSpPr>
          <p:cNvPr id="3" name="AutoShape 2" descr="Latest News - ProQuest Cent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2" descr="De Gruy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12548"/>
          <a:stretch/>
        </p:blipFill>
        <p:spPr>
          <a:xfrm>
            <a:off x="226686" y="2564903"/>
            <a:ext cx="8496944" cy="4108787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646431" y="5159357"/>
            <a:ext cx="2088232" cy="1008112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98222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2F7C47A-6B5E-4FE3-B950-58130C5B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268760"/>
            <a:ext cx="8136904" cy="648072"/>
          </a:xfrm>
        </p:spPr>
        <p:txBody>
          <a:bodyPr/>
          <a:lstStyle/>
          <a:p>
            <a:r>
              <a:rPr lang="hu-HU" altLang="hu-HU" sz="4000" b="1" dirty="0"/>
              <a:t>Jogi szakirodalmi források 2.</a:t>
            </a:r>
            <a:br>
              <a:rPr lang="hu-HU" altLang="hu-HU" sz="4000" b="1" dirty="0"/>
            </a:br>
            <a:endParaRPr lang="hu-HU" sz="4000" b="1" dirty="0">
              <a:solidFill>
                <a:schemeClr val="accent6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8CE552CC-85F1-4C96-98FD-9BF756A24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16832"/>
            <a:ext cx="7490792" cy="4536504"/>
          </a:xfrm>
        </p:spPr>
        <p:txBody>
          <a:bodyPr>
            <a:normAutofit lnSpcReduction="10000"/>
          </a:bodyPr>
          <a:lstStyle/>
          <a:p>
            <a:r>
              <a:rPr lang="hu-HU" sz="2100" b="1" dirty="0" err="1">
                <a:ea typeface="Open Sans" panose="020B0606030504020204" pitchFamily="34" charset="0"/>
                <a:cs typeface="Open Sans" panose="020B0606030504020204" pitchFamily="34" charset="0"/>
              </a:rPr>
              <a:t>Hungaricana</a:t>
            </a:r>
            <a:r>
              <a:rPr lang="hu-HU" sz="2100" dirty="0">
                <a:ea typeface="Open Sans" panose="020B0606030504020204" pitchFamily="34" charset="0"/>
                <a:cs typeface="Open Sans" panose="020B0606030504020204" pitchFamily="34" charset="0"/>
              </a:rPr>
              <a:t> – Országgyűlési Könyvtár gyűjteményei </a:t>
            </a:r>
            <a:r>
              <a:rPr lang="hu-HU" sz="2100" b="1" dirty="0">
                <a:hlinkClick r:id="rId3"/>
              </a:rPr>
              <a:t>https://library.hungaricana.hu/hu/collection/orszaggyulesi_konyvtar_dtt/</a:t>
            </a:r>
            <a:endParaRPr lang="hu-HU" sz="2100" b="1" dirty="0"/>
          </a:p>
          <a:p>
            <a:pPr lvl="1"/>
            <a:r>
              <a:rPr lang="hu-HU" sz="1950" dirty="0"/>
              <a:t>Több, mint 40 hazai neves szaklap (történeti)</a:t>
            </a:r>
          </a:p>
          <a:p>
            <a:pPr lvl="1"/>
            <a:r>
              <a:rPr lang="hu-HU" sz="1950" dirty="0"/>
              <a:t>OGYK állománya alapján</a:t>
            </a:r>
          </a:p>
          <a:p>
            <a:pPr lvl="1"/>
            <a:r>
              <a:rPr lang="hu-HU" sz="1950" dirty="0"/>
              <a:t>Ismertetők a folyóiratokról: </a:t>
            </a:r>
            <a:r>
              <a:rPr lang="hu-HU" sz="2100" dirty="0">
                <a:hlinkClick r:id="rId4"/>
              </a:rPr>
              <a:t>https://konyvtar.parlament.hu/szakfolyoiratok</a:t>
            </a:r>
            <a:endParaRPr lang="hu-HU" sz="2100" dirty="0"/>
          </a:p>
          <a:p>
            <a:pPr lvl="1"/>
            <a:r>
              <a:rPr lang="hu-HU" sz="1900" dirty="0"/>
              <a:t>Elérhető többek között:</a:t>
            </a:r>
          </a:p>
          <a:p>
            <a:pPr lvl="2"/>
            <a:r>
              <a:rPr lang="hu-HU" sz="1800" dirty="0"/>
              <a:t>Jogállam (1902-1938)</a:t>
            </a:r>
          </a:p>
          <a:p>
            <a:pPr lvl="2">
              <a:buSzPct val="120000"/>
              <a:defRPr/>
            </a:pPr>
            <a:r>
              <a:rPr lang="hu-HU" sz="1800" dirty="0"/>
              <a:t>Magyar Igazságügy (1874-1893)</a:t>
            </a:r>
          </a:p>
          <a:p>
            <a:pPr lvl="2">
              <a:buSzPct val="120000"/>
              <a:defRPr/>
            </a:pPr>
            <a:r>
              <a:rPr lang="hu-HU" sz="1800" dirty="0"/>
              <a:t>Magyar Jogászegyleti Értekezések (1880-1943)</a:t>
            </a:r>
          </a:p>
          <a:p>
            <a:pPr lvl="2">
              <a:buSzPct val="120000"/>
              <a:defRPr/>
            </a:pPr>
            <a:r>
              <a:rPr lang="hu-HU" sz="1800" dirty="0"/>
              <a:t>Magyar Közigazgatás (1884–1944),</a:t>
            </a:r>
          </a:p>
          <a:p>
            <a:pPr lvl="2">
              <a:buSzPct val="120000"/>
              <a:defRPr/>
            </a:pPr>
            <a:r>
              <a:rPr lang="hu-HU" sz="1800" dirty="0"/>
              <a:t>Törvényszéki Csarnok (1859-1883)</a:t>
            </a:r>
          </a:p>
          <a:p>
            <a:pPr lvl="2">
              <a:buSzPct val="120000"/>
              <a:defRPr/>
            </a:pPr>
            <a:r>
              <a:rPr lang="hu-HU" sz="1800" dirty="0"/>
              <a:t>Ügyvédek Lapja (1884–1933),</a:t>
            </a:r>
          </a:p>
          <a:p>
            <a:pPr lvl="2"/>
            <a:endParaRPr lang="hu-HU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Kép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1" t="3549" r="2904" b="3855"/>
          <a:stretch/>
        </p:blipFill>
        <p:spPr bwMode="auto">
          <a:xfrm>
            <a:off x="7108150" y="4293096"/>
            <a:ext cx="1352282" cy="190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artalom hely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7" t="9804" r="4567" b="28570"/>
          <a:stretch/>
        </p:blipFill>
        <p:spPr>
          <a:xfrm rot="1000323">
            <a:off x="7707212" y="5010641"/>
            <a:ext cx="1191173" cy="1472951"/>
          </a:xfrm>
          <a:prstGeom prst="rect">
            <a:avLst/>
          </a:prstGeom>
        </p:spPr>
      </p:pic>
      <p:pic>
        <p:nvPicPr>
          <p:cNvPr id="7" name="Kép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7351">
            <a:off x="6816060" y="4976751"/>
            <a:ext cx="1129068" cy="158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00814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25A529D-B79B-43AF-251B-E968E0E2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1007765"/>
          </a:xfrm>
        </p:spPr>
        <p:txBody>
          <a:bodyPr/>
          <a:lstStyle/>
          <a:p>
            <a:r>
              <a:rPr lang="hu-HU" dirty="0"/>
              <a:t>Nyitva tartás</a:t>
            </a:r>
          </a:p>
        </p:txBody>
      </p:sp>
      <p:pic>
        <p:nvPicPr>
          <p:cNvPr id="10" name="Tartalom helye 9">
            <a:extLst>
              <a:ext uri="{FF2B5EF4-FFF2-40B4-BE49-F238E27FC236}">
                <a16:creationId xmlns:a16="http://schemas.microsoft.com/office/drawing/2014/main" xmlns="" id="{0B5F49EE-F44D-ACF4-BD6E-122BFA7EB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4" y="1988840"/>
            <a:ext cx="7701912" cy="4332326"/>
          </a:xfrm>
        </p:spPr>
      </p:pic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xmlns="" id="{67597355-F2AE-154C-2410-C0A98559C01D}"/>
              </a:ext>
            </a:extLst>
          </p:cNvPr>
          <p:cNvSpPr/>
          <p:nvPr/>
        </p:nvSpPr>
        <p:spPr>
          <a:xfrm>
            <a:off x="4211960" y="5373216"/>
            <a:ext cx="4104456" cy="78319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hu-HU" sz="2000" b="1" kern="12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cs typeface="Arial" charset="0"/>
              </a:rPr>
              <a:t>Hétfő-péntek: 9.00-20.00</a:t>
            </a:r>
          </a:p>
          <a:p>
            <a:pPr algn="ctr"/>
            <a:r>
              <a:rPr lang="hu-HU" sz="20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  <a:cs typeface="Arial" charset="0"/>
              </a:rPr>
              <a:t>Szombat: 10.00-18.00</a:t>
            </a:r>
            <a:endParaRPr lang="hu-HU" sz="2000" b="1" kern="12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64226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2F7C47A-6B5E-4FE3-B950-58130C5B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231695"/>
            <a:ext cx="8136904" cy="613129"/>
          </a:xfrm>
        </p:spPr>
        <p:txBody>
          <a:bodyPr/>
          <a:lstStyle/>
          <a:p>
            <a:r>
              <a:rPr lang="hu-HU" altLang="hu-HU" sz="4000" b="1" dirty="0"/>
              <a:t/>
            </a:r>
            <a:br>
              <a:rPr lang="hu-HU" altLang="hu-HU" sz="4000" b="1" dirty="0"/>
            </a:br>
            <a:r>
              <a:rPr lang="hu-HU" sz="3000" b="1" dirty="0"/>
              <a:t>OGYK katalógusa: </a:t>
            </a:r>
            <a:r>
              <a:rPr lang="hu-HU" sz="3000" b="1" dirty="0">
                <a:hlinkClick r:id="rId3"/>
              </a:rPr>
              <a:t>https://opacplus.ogyk.hu</a:t>
            </a:r>
            <a:r>
              <a:rPr lang="hu-HU" sz="4000" b="1" dirty="0"/>
              <a:t/>
            </a:r>
            <a:br>
              <a:rPr lang="hu-HU" sz="4000" b="1" dirty="0"/>
            </a:br>
            <a:endParaRPr lang="hu-HU" sz="4000" b="1" dirty="0">
              <a:solidFill>
                <a:schemeClr val="accent6"/>
              </a:solidFill>
            </a:endParaRPr>
          </a:p>
        </p:txBody>
      </p:sp>
      <p:sp>
        <p:nvSpPr>
          <p:cNvPr id="10" name="Jobbra nyíl 9"/>
          <p:cNvSpPr/>
          <p:nvPr/>
        </p:nvSpPr>
        <p:spPr>
          <a:xfrm>
            <a:off x="2987824" y="2852936"/>
            <a:ext cx="1368152" cy="648072"/>
          </a:xfrm>
          <a:prstGeom prst="right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91D5C8F7-DECF-7E24-9DCA-ED421F710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2492896"/>
            <a:ext cx="6194641" cy="363487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5105BED7-CE52-6DE8-6A3A-A0FF33FED9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27" t="3296" r="1"/>
          <a:stretch/>
        </p:blipFill>
        <p:spPr>
          <a:xfrm>
            <a:off x="5292080" y="2348880"/>
            <a:ext cx="3022179" cy="4225091"/>
          </a:xfrm>
          <a:prstGeom prst="rect">
            <a:avLst/>
          </a:prstGeom>
        </p:spPr>
      </p:pic>
      <p:sp>
        <p:nvSpPr>
          <p:cNvPr id="14" name="Nyíl: jobbra mutató 13">
            <a:extLst>
              <a:ext uri="{FF2B5EF4-FFF2-40B4-BE49-F238E27FC236}">
                <a16:creationId xmlns:a16="http://schemas.microsoft.com/office/drawing/2014/main" xmlns="" id="{D9E44A22-6685-8849-CFFF-5AB29D20A25C}"/>
              </a:ext>
            </a:extLst>
          </p:cNvPr>
          <p:cNvSpPr/>
          <p:nvPr/>
        </p:nvSpPr>
        <p:spPr>
          <a:xfrm>
            <a:off x="3520947" y="4941168"/>
            <a:ext cx="1800200" cy="43204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xmlns="" id="{C84505AD-CE5C-22C5-9A7E-D84E726821EF}"/>
              </a:ext>
            </a:extLst>
          </p:cNvPr>
          <p:cNvSpPr/>
          <p:nvPr/>
        </p:nvSpPr>
        <p:spPr>
          <a:xfrm>
            <a:off x="851171" y="5733256"/>
            <a:ext cx="1416574" cy="29411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5649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2F7C47A-6B5E-4FE3-B950-58130C5B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268760"/>
            <a:ext cx="8136904" cy="648072"/>
          </a:xfrm>
        </p:spPr>
        <p:txBody>
          <a:bodyPr/>
          <a:lstStyle/>
          <a:p>
            <a:r>
              <a:rPr lang="hu-HU" altLang="hu-HU" sz="4000" b="1" dirty="0"/>
              <a:t>Jogi szakirodalmi források 2.</a:t>
            </a:r>
            <a:br>
              <a:rPr lang="hu-HU" altLang="hu-HU" sz="4000" b="1" dirty="0"/>
            </a:br>
            <a:endParaRPr lang="hu-HU" sz="4000" b="1" dirty="0">
              <a:solidFill>
                <a:schemeClr val="accent6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8CE552CC-85F1-4C96-98FD-9BF756A24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72816"/>
            <a:ext cx="7490792" cy="468052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hu-HU" sz="2600" b="1" dirty="0">
                <a:ea typeface="Open Sans" panose="020B0606030504020204" pitchFamily="34" charset="0"/>
                <a:cs typeface="Open Sans" panose="020B0606030504020204" pitchFamily="34" charset="0"/>
              </a:rPr>
              <a:t>ORAC Szakcikk Adatbázis Plusz</a:t>
            </a:r>
          </a:p>
          <a:p>
            <a:pPr marL="114300" indent="0">
              <a:buNone/>
            </a:pPr>
            <a:r>
              <a:rPr lang="hu-HU" sz="2600" dirty="0"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https://www.parlament.hu/web/orszaggyulesi-konyvtar/elofizetett-adatbazisok</a:t>
            </a:r>
            <a:endParaRPr lang="hu-HU" sz="26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" indent="0">
              <a:buNone/>
            </a:pPr>
            <a:endParaRPr lang="hu-HU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980" y="3203389"/>
            <a:ext cx="5418348" cy="350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90588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ím 1"/>
          <p:cNvSpPr>
            <a:spLocks noGrp="1"/>
          </p:cNvSpPr>
          <p:nvPr>
            <p:ph type="title"/>
          </p:nvPr>
        </p:nvSpPr>
        <p:spPr>
          <a:xfrm>
            <a:off x="728663" y="1484783"/>
            <a:ext cx="8229600" cy="575792"/>
          </a:xfrm>
        </p:spPr>
        <p:txBody>
          <a:bodyPr/>
          <a:lstStyle/>
          <a:p>
            <a:r>
              <a:rPr lang="hu-HU" sz="3600" b="1" dirty="0">
                <a:ea typeface="Open Sans" panose="020B0606030504020204" pitchFamily="34" charset="0"/>
                <a:cs typeface="Open Sans" panose="020B0606030504020204" pitchFamily="34" charset="0"/>
              </a:rPr>
              <a:t>Jogi szakirodalmi források 2.</a:t>
            </a:r>
            <a:br>
              <a:rPr lang="hu-HU" sz="3600" b="1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3600" b="1" dirty="0">
                <a:hlinkClick r:id="rId3"/>
              </a:rPr>
              <a:t>http://opacplus.ogyk.hu/</a:t>
            </a:r>
            <a:r>
              <a:rPr lang="hu-HU" sz="3600" b="1" dirty="0"/>
              <a:t/>
            </a:r>
            <a:br>
              <a:rPr lang="hu-HU" sz="3600" b="1" dirty="0"/>
            </a:br>
            <a:endParaRPr lang="hu-HU" altLang="hu-HU" sz="3600" b="1" dirty="0"/>
          </a:p>
        </p:txBody>
      </p:sp>
      <p:sp>
        <p:nvSpPr>
          <p:cNvPr id="71683" name="Téglalap 4"/>
          <p:cNvSpPr>
            <a:spLocks noChangeArrowheads="1"/>
          </p:cNvSpPr>
          <p:nvPr/>
        </p:nvSpPr>
        <p:spPr bwMode="auto">
          <a:xfrm>
            <a:off x="395537" y="2204863"/>
            <a:ext cx="835292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10858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573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114550" indent="-2857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71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028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861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9433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400050" indent="0">
              <a:spcBef>
                <a:spcPct val="0"/>
              </a:spcBef>
              <a:buNone/>
            </a:pPr>
            <a:r>
              <a:rPr lang="hu-HU" altLang="hu-HU" sz="2800" b="1" dirty="0"/>
              <a:t>Külföldi jogi szakfolyóiratok</a:t>
            </a:r>
          </a:p>
          <a:p>
            <a:pPr marL="400050" indent="0">
              <a:spcBef>
                <a:spcPct val="0"/>
              </a:spcBef>
              <a:buNone/>
            </a:pPr>
            <a:endParaRPr lang="hu-HU" altLang="hu-HU" sz="2500" b="1" dirty="0"/>
          </a:p>
          <a:p>
            <a:pPr marL="914400" lvl="2" indent="0">
              <a:spcBef>
                <a:spcPct val="0"/>
              </a:spcBef>
              <a:buNone/>
            </a:pPr>
            <a:endParaRPr lang="hu-HU" altLang="hu-HU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1371"/>
          <a:stretch/>
        </p:blipFill>
        <p:spPr>
          <a:xfrm>
            <a:off x="539552" y="2817286"/>
            <a:ext cx="5805738" cy="15621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370729"/>
            <a:ext cx="4540451" cy="2204864"/>
          </a:xfrm>
          <a:prstGeom prst="rect">
            <a:avLst/>
          </a:prstGeom>
        </p:spPr>
      </p:pic>
      <p:sp>
        <p:nvSpPr>
          <p:cNvPr id="7" name="Lefelé nyíl 6"/>
          <p:cNvSpPr/>
          <p:nvPr/>
        </p:nvSpPr>
        <p:spPr>
          <a:xfrm>
            <a:off x="2123728" y="4187267"/>
            <a:ext cx="288032" cy="434261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6"/>
          <a:srcRect b="4516"/>
          <a:stretch/>
        </p:blipFill>
        <p:spPr>
          <a:xfrm>
            <a:off x="5096913" y="4005064"/>
            <a:ext cx="3583872" cy="2664296"/>
          </a:xfrm>
          <a:prstGeom prst="rect">
            <a:avLst/>
          </a:prstGeom>
        </p:spPr>
      </p:pic>
      <p:sp>
        <p:nvSpPr>
          <p:cNvPr id="6" name="Jobbra nyíl 5"/>
          <p:cNvSpPr/>
          <p:nvPr/>
        </p:nvSpPr>
        <p:spPr>
          <a:xfrm>
            <a:off x="4644008" y="5301208"/>
            <a:ext cx="648072" cy="36004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xmlns="" id="{2CFDFCA4-13B3-982F-5F32-5E746A65A475}"/>
              </a:ext>
            </a:extLst>
          </p:cNvPr>
          <p:cNvSpPr/>
          <p:nvPr/>
        </p:nvSpPr>
        <p:spPr>
          <a:xfrm>
            <a:off x="1547664" y="3891180"/>
            <a:ext cx="1368152" cy="401915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46848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908721"/>
            <a:ext cx="8229600" cy="1008112"/>
          </a:xfrm>
        </p:spPr>
        <p:txBody>
          <a:bodyPr/>
          <a:lstStyle/>
          <a:p>
            <a:r>
              <a:rPr lang="hu-HU" sz="4000" b="1" dirty="0">
                <a:ea typeface="Open Sans" panose="020B0606030504020204" pitchFamily="34" charset="0"/>
                <a:cs typeface="Open Sans" panose="020B0606030504020204" pitchFamily="34" charset="0"/>
              </a:rPr>
              <a:t>Jogi szakirodalmi források 2.</a:t>
            </a:r>
            <a:br>
              <a:rPr lang="hu-HU" sz="4000" b="1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4000" b="1" dirty="0">
                <a:hlinkClick r:id="rId2"/>
              </a:rPr>
              <a:t>http://opacplus.ogyk.hu/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4"/>
          </a:xfrm>
        </p:spPr>
        <p:txBody>
          <a:bodyPr/>
          <a:lstStyle/>
          <a:p>
            <a:pPr marL="400050" indent="0">
              <a:spcBef>
                <a:spcPct val="0"/>
              </a:spcBef>
              <a:buNone/>
            </a:pPr>
            <a:r>
              <a:rPr lang="hu-HU" altLang="hu-HU" sz="2800" b="1" dirty="0"/>
              <a:t>Külföldi jogi szakfolyóiratok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2697" t="11089" r="4417"/>
          <a:stretch/>
        </p:blipFill>
        <p:spPr>
          <a:xfrm>
            <a:off x="35241" y="2433426"/>
            <a:ext cx="7520562" cy="11137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t="9975" b="4760"/>
          <a:stretch/>
        </p:blipFill>
        <p:spPr>
          <a:xfrm>
            <a:off x="2627784" y="3054923"/>
            <a:ext cx="3994001" cy="33785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3547223"/>
            <a:ext cx="2495156" cy="3129518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971600" y="3054923"/>
            <a:ext cx="1584176" cy="420293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2843808" y="4797152"/>
            <a:ext cx="3384376" cy="792088"/>
          </a:xfrm>
          <a:prstGeom prst="ellipse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Jobbra nyíl 8"/>
          <p:cNvSpPr/>
          <p:nvPr/>
        </p:nvSpPr>
        <p:spPr>
          <a:xfrm>
            <a:off x="6083989" y="4815338"/>
            <a:ext cx="1507640" cy="25274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57016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908721"/>
            <a:ext cx="8697913" cy="648072"/>
          </a:xfrm>
        </p:spPr>
        <p:txBody>
          <a:bodyPr/>
          <a:lstStyle/>
          <a:p>
            <a:pPr eaLnBrk="1" hangingPunct="1"/>
            <a:r>
              <a:rPr lang="hu-HU" sz="3600" b="1" dirty="0">
                <a:ea typeface="Open Sans" panose="020B0606030504020204" pitchFamily="34" charset="0"/>
                <a:cs typeface="Open Sans" panose="020B0606030504020204" pitchFamily="34" charset="0"/>
              </a:rPr>
              <a:t>Jogi szakirodalmi források 2. </a:t>
            </a:r>
            <a:endParaRPr lang="hu-HU" sz="36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1520" y="1484784"/>
            <a:ext cx="8892480" cy="5184576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/>
              <a:t>OGYK katalógusa: </a:t>
            </a:r>
            <a:r>
              <a:rPr lang="hu-HU" sz="2400" b="1" dirty="0">
                <a:hlinkClick r:id="rId2"/>
              </a:rPr>
              <a:t>http://opacplus.ogyk.hu/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300" b="1" dirty="0">
                <a:ea typeface="Open Sans" panose="020B0606030504020204" pitchFamily="34" charset="0"/>
                <a:cs typeface="Open Sans" panose="020B0606030504020204" pitchFamily="34" charset="0"/>
              </a:rPr>
              <a:t>Open Access források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63AE643E-17E3-3D0A-37D7-C6B137F8F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08" t="-462" r="1273"/>
          <a:stretch/>
        </p:blipFill>
        <p:spPr>
          <a:xfrm>
            <a:off x="1619671" y="2420888"/>
            <a:ext cx="5760641" cy="4242600"/>
          </a:xfrm>
          <a:prstGeom prst="rect">
            <a:avLst/>
          </a:prstGeom>
        </p:spPr>
      </p:pic>
      <p:sp>
        <p:nvSpPr>
          <p:cNvPr id="8" name="Ellipszis 7">
            <a:extLst>
              <a:ext uri="{FF2B5EF4-FFF2-40B4-BE49-F238E27FC236}">
                <a16:creationId xmlns:a16="http://schemas.microsoft.com/office/drawing/2014/main" xmlns="" id="{9CF29EAB-D8AF-E45D-9487-8A9ED8F30822}"/>
              </a:ext>
            </a:extLst>
          </p:cNvPr>
          <p:cNvSpPr/>
          <p:nvPr/>
        </p:nvSpPr>
        <p:spPr>
          <a:xfrm>
            <a:off x="1835696" y="4149080"/>
            <a:ext cx="1584176" cy="307777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xmlns="" id="{58942AE4-99E4-19B2-6267-860FF87BC463}"/>
              </a:ext>
            </a:extLst>
          </p:cNvPr>
          <p:cNvSpPr/>
          <p:nvPr/>
        </p:nvSpPr>
        <p:spPr>
          <a:xfrm>
            <a:off x="1763688" y="6309321"/>
            <a:ext cx="1656184" cy="358374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5335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1268760"/>
            <a:ext cx="8697913" cy="2016224"/>
          </a:xfrm>
        </p:spPr>
        <p:txBody>
          <a:bodyPr/>
          <a:lstStyle/>
          <a:p>
            <a:r>
              <a:rPr lang="hu-HU" sz="3600" b="1" cap="all" dirty="0"/>
              <a:t> </a:t>
            </a:r>
            <a:r>
              <a:rPr lang="hu-HU" sz="3600" dirty="0"/>
              <a:t/>
            </a:r>
            <a:br>
              <a:rPr lang="hu-HU" sz="3600" dirty="0"/>
            </a:br>
            <a:r>
              <a:rPr lang="hu-HU" sz="3800" b="1" dirty="0"/>
              <a:t>ÚJ GENERÁCIÓS ONLINE SZOLGÁLTATÁS A KÜLFÖLDI SZAKIRODALOM ELÉRÉSHEZ </a:t>
            </a:r>
            <a:r>
              <a:rPr lang="hu-HU" sz="3600" b="1" cap="all" dirty="0"/>
              <a:t>- rapid</a:t>
            </a:r>
            <a:r>
              <a:rPr lang="hu-HU" sz="3600" b="1" dirty="0"/>
              <a:t/>
            </a:r>
            <a:br>
              <a:rPr lang="hu-HU" sz="3600" b="1" dirty="0"/>
            </a:br>
            <a:r>
              <a:rPr lang="hu-HU" sz="3400" dirty="0"/>
              <a:t/>
            </a:r>
            <a:br>
              <a:rPr lang="hu-HU" sz="3400" dirty="0"/>
            </a:br>
            <a:endParaRPr lang="hu-HU" sz="3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3429000"/>
            <a:ext cx="6768752" cy="307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72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199522" y="1124744"/>
            <a:ext cx="8697913" cy="936104"/>
          </a:xfrm>
        </p:spPr>
        <p:txBody>
          <a:bodyPr/>
          <a:lstStyle/>
          <a:p>
            <a:r>
              <a:rPr lang="hu-HU" sz="3600" b="1" cap="all" dirty="0"/>
              <a:t> </a:t>
            </a:r>
            <a:r>
              <a:rPr lang="hu-HU" sz="3600" dirty="0"/>
              <a:t/>
            </a:r>
            <a:br>
              <a:rPr lang="hu-HU" sz="3600" dirty="0"/>
            </a:br>
            <a:r>
              <a:rPr lang="hu-HU" sz="3600" b="1" cap="all" dirty="0"/>
              <a:t>rapid-kérés</a:t>
            </a:r>
            <a:r>
              <a:rPr lang="hu-HU" sz="3600" b="1" dirty="0"/>
              <a:t/>
            </a:r>
            <a:br>
              <a:rPr lang="hu-HU" sz="3600" b="1" dirty="0"/>
            </a:br>
            <a:r>
              <a:rPr lang="hu-HU" sz="3400" dirty="0"/>
              <a:t/>
            </a:r>
            <a:br>
              <a:rPr lang="hu-HU" sz="3400" dirty="0"/>
            </a:br>
            <a:endParaRPr lang="hu-HU" sz="3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96544"/>
          </a:xfrm>
        </p:spPr>
        <p:txBody>
          <a:bodyPr/>
          <a:lstStyle/>
          <a:p>
            <a:r>
              <a:rPr lang="hu-HU" dirty="0"/>
              <a:t>Külföldi cikkek, tanulmányok, könyvrészletek</a:t>
            </a:r>
          </a:p>
          <a:p>
            <a:r>
              <a:rPr lang="hu-HU" dirty="0"/>
              <a:t>A könyvtár állományában se online, se nyomtatásban</a:t>
            </a:r>
          </a:p>
          <a:p>
            <a:r>
              <a:rPr lang="hu-HU" dirty="0"/>
              <a:t>Gyors, egyszerű, személyre szabott</a:t>
            </a:r>
          </a:p>
          <a:p>
            <a:r>
              <a:rPr lang="hu-HU" dirty="0"/>
              <a:t>Igénylés:  olvasói fiók -  űrlap elküldése</a:t>
            </a:r>
          </a:p>
          <a:p>
            <a:r>
              <a:rPr lang="hu-HU" dirty="0"/>
              <a:t>Beállítható adatbázisok – több ezer</a:t>
            </a:r>
          </a:p>
          <a:p>
            <a:r>
              <a:rPr lang="hu-HU" dirty="0">
                <a:hlinkClick r:id="rId2"/>
              </a:rPr>
              <a:t>https://go.ogyk.hu/qea4c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3021592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981074"/>
            <a:ext cx="8229600" cy="1223963"/>
          </a:xfrm>
        </p:spPr>
        <p:txBody>
          <a:bodyPr/>
          <a:lstStyle/>
          <a:p>
            <a:r>
              <a:rPr lang="hu-HU" sz="3600" b="1" cap="all" dirty="0"/>
              <a:t>rapid-kérés</a:t>
            </a:r>
            <a:r>
              <a:rPr lang="hu-HU" sz="3600" b="1" dirty="0"/>
              <a:t/>
            </a:r>
            <a:br>
              <a:rPr lang="hu-HU" sz="3600" b="1" dirty="0"/>
            </a:br>
            <a:endParaRPr lang="hu-HU" sz="360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9E88803E-968F-8E97-F722-04543E10D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476" y="2060848"/>
            <a:ext cx="7259063" cy="2067213"/>
          </a:xfrm>
          <a:prstGeom prst="rect">
            <a:avLst/>
          </a:prstGeom>
        </p:spPr>
      </p:pic>
      <p:sp>
        <p:nvSpPr>
          <p:cNvPr id="12" name="Ellipszis 11">
            <a:extLst>
              <a:ext uri="{FF2B5EF4-FFF2-40B4-BE49-F238E27FC236}">
                <a16:creationId xmlns:a16="http://schemas.microsoft.com/office/drawing/2014/main" xmlns="" id="{BA14A777-268A-1384-C646-0109C3A2A38D}"/>
              </a:ext>
            </a:extLst>
          </p:cNvPr>
          <p:cNvSpPr/>
          <p:nvPr/>
        </p:nvSpPr>
        <p:spPr>
          <a:xfrm>
            <a:off x="468313" y="3645024"/>
            <a:ext cx="1655415" cy="432048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D680F669-F0D5-5048-5CD3-5BE7EFCE3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76" y="4221088"/>
            <a:ext cx="6181754" cy="1467939"/>
          </a:xfrm>
          <a:prstGeom prst="rect">
            <a:avLst/>
          </a:prstGeom>
        </p:spPr>
      </p:pic>
      <p:sp>
        <p:nvSpPr>
          <p:cNvPr id="15" name="Ellipszis 14">
            <a:extLst>
              <a:ext uri="{FF2B5EF4-FFF2-40B4-BE49-F238E27FC236}">
                <a16:creationId xmlns:a16="http://schemas.microsoft.com/office/drawing/2014/main" xmlns="" id="{696C6073-DE08-0F35-AA37-A0E07C9C610F}"/>
              </a:ext>
            </a:extLst>
          </p:cNvPr>
          <p:cNvSpPr/>
          <p:nvPr/>
        </p:nvSpPr>
        <p:spPr>
          <a:xfrm>
            <a:off x="1691680" y="5085185"/>
            <a:ext cx="864096" cy="576064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xmlns="" id="{52A230D8-5793-71BD-2B09-C634244E1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808" y="3861048"/>
            <a:ext cx="5137606" cy="2723691"/>
          </a:xfrm>
          <a:prstGeom prst="rect">
            <a:avLst/>
          </a:prstGeom>
        </p:spPr>
      </p:pic>
      <p:sp>
        <p:nvSpPr>
          <p:cNvPr id="18" name="Nyíl: jobbra mutató 17">
            <a:extLst>
              <a:ext uri="{FF2B5EF4-FFF2-40B4-BE49-F238E27FC236}">
                <a16:creationId xmlns:a16="http://schemas.microsoft.com/office/drawing/2014/main" xmlns="" id="{8B95EEAC-2690-E975-A528-8DDAC0240414}"/>
              </a:ext>
            </a:extLst>
          </p:cNvPr>
          <p:cNvSpPr/>
          <p:nvPr/>
        </p:nvSpPr>
        <p:spPr>
          <a:xfrm rot="1454127">
            <a:off x="2843808" y="5517059"/>
            <a:ext cx="1431048" cy="35986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2443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ím 1"/>
          <p:cNvSpPr>
            <a:spLocks noGrp="1"/>
          </p:cNvSpPr>
          <p:nvPr>
            <p:ph type="title"/>
          </p:nvPr>
        </p:nvSpPr>
        <p:spPr>
          <a:xfrm>
            <a:off x="457200" y="1062038"/>
            <a:ext cx="8229600" cy="782786"/>
          </a:xfrm>
        </p:spPr>
        <p:txBody>
          <a:bodyPr/>
          <a:lstStyle/>
          <a:p>
            <a:r>
              <a:rPr lang="hu-HU" altLang="hu-HU" sz="4000" b="1" dirty="0"/>
              <a:t>Jogforrások</a:t>
            </a:r>
          </a:p>
        </p:txBody>
      </p:sp>
      <p:sp>
        <p:nvSpPr>
          <p:cNvPr id="5" name="Téglalap 4"/>
          <p:cNvSpPr/>
          <p:nvPr/>
        </p:nvSpPr>
        <p:spPr>
          <a:xfrm>
            <a:off x="466087" y="1988840"/>
            <a:ext cx="8066353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altLang="hu-HU" sz="2500" b="1" dirty="0">
                <a:latin typeface="Georgia" panose="02040502050405020303" pitchFamily="18" charset="0"/>
              </a:rPr>
              <a:t>Jogszabálygyűjtemények, hivatalos lapok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sz="2500" dirty="0">
                <a:latin typeface="Georgia" panose="02040502050405020303" pitchFamily="18" charset="0"/>
              </a:rPr>
              <a:t>Kurrens, történeti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altLang="hu-HU" sz="2500" dirty="0">
                <a:latin typeface="Georgia" panose="02040502050405020303" pitchFamily="18" charset="0"/>
              </a:rPr>
              <a:t>Elektronikus elérések is</a:t>
            </a:r>
          </a:p>
          <a:p>
            <a:pPr lvl="1">
              <a:defRPr/>
            </a:pPr>
            <a:endParaRPr lang="hu-HU" altLang="hu-HU" sz="2500" dirty="0">
              <a:latin typeface="Georgia" panose="02040502050405020303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hu-HU" altLang="hu-HU" sz="2400" dirty="0"/>
          </a:p>
          <a:p>
            <a:pPr marL="342900" indent="-342900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hu-HU" sz="3200" dirty="0"/>
          </a:p>
        </p:txBody>
      </p:sp>
      <p:pic>
        <p:nvPicPr>
          <p:cNvPr id="30724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80928"/>
            <a:ext cx="231457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62" y="3616340"/>
            <a:ext cx="2032000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2" r="11710" b="3004"/>
          <a:stretch>
            <a:fillRect/>
          </a:stretch>
        </p:blipFill>
        <p:spPr bwMode="auto">
          <a:xfrm>
            <a:off x="2373073" y="3299753"/>
            <a:ext cx="2049011" cy="321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3" b="2438"/>
          <a:stretch>
            <a:fillRect/>
          </a:stretch>
        </p:blipFill>
        <p:spPr bwMode="auto">
          <a:xfrm>
            <a:off x="240095" y="3483749"/>
            <a:ext cx="19939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ím 1"/>
          <p:cNvSpPr>
            <a:spLocks noGrp="1"/>
          </p:cNvSpPr>
          <p:nvPr>
            <p:ph type="title"/>
          </p:nvPr>
        </p:nvSpPr>
        <p:spPr>
          <a:xfrm>
            <a:off x="457200" y="1062038"/>
            <a:ext cx="8229600" cy="854075"/>
          </a:xfrm>
        </p:spPr>
        <p:txBody>
          <a:bodyPr/>
          <a:lstStyle/>
          <a:p>
            <a:r>
              <a:rPr lang="hu-HU" altLang="hu-HU" sz="4000" b="1"/>
              <a:t>Nagy olvasóterem, kézikönyvtár</a:t>
            </a:r>
          </a:p>
        </p:txBody>
      </p:sp>
      <p:sp>
        <p:nvSpPr>
          <p:cNvPr id="38915" name="Téglalap 4"/>
          <p:cNvSpPr>
            <a:spLocks noChangeArrowheads="1"/>
          </p:cNvSpPr>
          <p:nvPr/>
        </p:nvSpPr>
        <p:spPr bwMode="auto">
          <a:xfrm>
            <a:off x="323850" y="2060575"/>
            <a:ext cx="79930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5715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b="1"/>
              <a:t>KK II Jogforrások </a:t>
            </a:r>
            <a:r>
              <a:rPr lang="hu-HU" altLang="hu-HU" sz="2400"/>
              <a:t>(jogszabálygyűjtemények, hivatalos lapok, döntvénytárak)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2400"/>
          </a:p>
          <a:p>
            <a:pPr>
              <a:spcBef>
                <a:spcPct val="0"/>
              </a:spcBef>
              <a:buFontTx/>
              <a:buNone/>
            </a:pPr>
            <a:endParaRPr lang="hu-HU" altLang="hu-HU" sz="2400"/>
          </a:p>
          <a:p>
            <a:pPr lvl="2">
              <a:spcBef>
                <a:spcPct val="0"/>
              </a:spcBef>
              <a:buFontTx/>
              <a:buNone/>
            </a:pPr>
            <a:endParaRPr lang="hu-HU" altLang="hu-HU"/>
          </a:p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735637"/>
              </a:solidFill>
            </a:endParaRPr>
          </a:p>
        </p:txBody>
      </p:sp>
      <p:pic>
        <p:nvPicPr>
          <p:cNvPr id="38916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2" r="11710" b="3004"/>
          <a:stretch>
            <a:fillRect/>
          </a:stretch>
        </p:blipFill>
        <p:spPr bwMode="auto">
          <a:xfrm>
            <a:off x="358775" y="3068638"/>
            <a:ext cx="2176463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3" b="2438"/>
          <a:stretch>
            <a:fillRect/>
          </a:stretch>
        </p:blipFill>
        <p:spPr bwMode="auto">
          <a:xfrm>
            <a:off x="2325688" y="2924175"/>
            <a:ext cx="19939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r="3308" b="2277"/>
          <a:stretch>
            <a:fillRect/>
          </a:stretch>
        </p:blipFill>
        <p:spPr bwMode="auto">
          <a:xfrm>
            <a:off x="4056063" y="2711450"/>
            <a:ext cx="21605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4208463"/>
            <a:ext cx="1770062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Tartalom helye 1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8675" y="2654300"/>
            <a:ext cx="3113088" cy="1062038"/>
          </a:xfrm>
        </p:spPr>
      </p:pic>
      <p:pic>
        <p:nvPicPr>
          <p:cNvPr id="38921" name="Kép 1" descr="http://kuriaidontesek.hu/images/Bh_boritok/KD_201602_16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716338"/>
            <a:ext cx="1811338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KÃ©ptalÃ¡lat a kÃ¶vetkezÅre: âkÃ¶zigazgatÃ¡si dÃ¶ntvÃ©nytÃ¡râ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5"/>
          <a:stretch/>
        </p:blipFill>
        <p:spPr bwMode="auto">
          <a:xfrm>
            <a:off x="7227888" y="3716338"/>
            <a:ext cx="1772970" cy="24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97971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1700807"/>
            <a:ext cx="8856984" cy="144017"/>
          </a:xfrm>
        </p:spPr>
        <p:txBody>
          <a:bodyPr/>
          <a:lstStyle/>
          <a:p>
            <a:r>
              <a:rPr lang="hu-HU" dirty="0"/>
              <a:t>Beiratkozás</a:t>
            </a:r>
            <a:br>
              <a:rPr lang="hu-HU" dirty="0"/>
            </a:br>
            <a:r>
              <a:rPr lang="hu-HU" sz="3500" dirty="0">
                <a:hlinkClick r:id="rId2"/>
              </a:rPr>
              <a:t>https://konyvtar.parlament.hu/beiratkozas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2636912"/>
            <a:ext cx="8147248" cy="3816424"/>
          </a:xfrm>
        </p:spPr>
        <p:txBody>
          <a:bodyPr/>
          <a:lstStyle/>
          <a:p>
            <a:r>
              <a:rPr lang="hu-HU" b="1" dirty="0"/>
              <a:t>Előzetes regisztráció </a:t>
            </a:r>
            <a:r>
              <a:rPr lang="hu-HU" dirty="0"/>
              <a:t>szükséges</a:t>
            </a:r>
          </a:p>
          <a:p>
            <a:pPr lvl="1"/>
            <a:r>
              <a:rPr lang="hu-HU" dirty="0"/>
              <a:t>Ha először jár nálunk</a:t>
            </a:r>
          </a:p>
          <a:p>
            <a:pPr lvl="1"/>
            <a:r>
              <a:rPr lang="hu-HU" dirty="0"/>
              <a:t>Ha már lejárt az olvasójegye</a:t>
            </a:r>
          </a:p>
          <a:p>
            <a:pPr marL="457200" lvl="1" indent="0">
              <a:buNone/>
            </a:pPr>
            <a:r>
              <a:rPr lang="hu-HU" dirty="0"/>
              <a:t>Online regisztráció: </a:t>
            </a:r>
            <a:r>
              <a:rPr lang="hu-HU" dirty="0">
                <a:hlinkClick r:id="rId3"/>
              </a:rPr>
              <a:t>https://reg.ogyk.hu/</a:t>
            </a:r>
            <a:endParaRPr lang="hu-HU" dirty="0"/>
          </a:p>
          <a:p>
            <a:endParaRPr lang="hu-HU" b="1" dirty="0"/>
          </a:p>
          <a:p>
            <a:pPr marL="457200" lvl="1" indent="0">
              <a:buNone/>
            </a:pPr>
            <a:endParaRPr lang="hu-HU" dirty="0"/>
          </a:p>
        </p:txBody>
      </p:sp>
      <p:sp>
        <p:nvSpPr>
          <p:cNvPr id="5" name="Ellipszis 4"/>
          <p:cNvSpPr/>
          <p:nvPr/>
        </p:nvSpPr>
        <p:spPr>
          <a:xfrm>
            <a:off x="4139952" y="4185084"/>
            <a:ext cx="3456384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956106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artalom helye 2"/>
          <p:cNvSpPr>
            <a:spLocks noGrp="1"/>
          </p:cNvSpPr>
          <p:nvPr>
            <p:ph idx="1"/>
          </p:nvPr>
        </p:nvSpPr>
        <p:spPr>
          <a:xfrm>
            <a:off x="275022" y="1844822"/>
            <a:ext cx="8589640" cy="4824537"/>
          </a:xfrm>
        </p:spPr>
        <p:txBody>
          <a:bodyPr/>
          <a:lstStyle/>
          <a:p>
            <a:pPr marL="0" indent="0">
              <a:buNone/>
            </a:pPr>
            <a:r>
              <a:rPr lang="hu-HU" sz="2600" b="1" dirty="0"/>
              <a:t>Előfizetett online adatbázisok</a:t>
            </a:r>
          </a:p>
          <a:p>
            <a:r>
              <a:rPr lang="hu-HU" sz="2600" dirty="0"/>
              <a:t>Új Jogtár</a:t>
            </a:r>
          </a:p>
          <a:p>
            <a:r>
              <a:rPr lang="hu-HU" sz="2600" dirty="0"/>
              <a:t>Jogkódex</a:t>
            </a:r>
          </a:p>
          <a:p>
            <a:pPr marL="0" indent="0">
              <a:buNone/>
            </a:pPr>
            <a:r>
              <a:rPr lang="hu-HU" sz="2600" dirty="0"/>
              <a:t>Nincs távoli elérésük!</a:t>
            </a:r>
          </a:p>
          <a:p>
            <a:pPr marL="1085850" lvl="2"/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endParaRPr lang="hu-HU" sz="2200" dirty="0"/>
          </a:p>
          <a:p>
            <a:pPr marL="0" indent="0">
              <a:buNone/>
            </a:pPr>
            <a:endParaRPr lang="hu-HU" sz="2200" dirty="0"/>
          </a:p>
          <a:p>
            <a:pPr marL="0" indent="0">
              <a:buNone/>
            </a:pPr>
            <a:endParaRPr lang="hu-HU" sz="1800" dirty="0"/>
          </a:p>
          <a:p>
            <a:pPr marL="0" indent="0">
              <a:buNone/>
            </a:pPr>
            <a:endParaRPr lang="hu-HU" sz="2200" dirty="0"/>
          </a:p>
          <a:p>
            <a:pPr marL="0" indent="0">
              <a:buNone/>
            </a:pPr>
            <a:endParaRPr lang="hu-HU" sz="2600" dirty="0">
              <a:hlinkClick r:id="rId3"/>
            </a:endParaRPr>
          </a:p>
          <a:p>
            <a:pPr marL="0" indent="0">
              <a:buNone/>
            </a:pPr>
            <a:endParaRPr lang="hu-HU" sz="2600" dirty="0"/>
          </a:p>
          <a:p>
            <a:pPr marL="457200" lvl="1" indent="0">
              <a:buNone/>
            </a:pPr>
            <a:endParaRPr lang="hu-HU" sz="2200" dirty="0"/>
          </a:p>
          <a:p>
            <a:endParaRPr lang="hu-HU" sz="2600" dirty="0"/>
          </a:p>
          <a:p>
            <a:pPr marL="400050" lvl="1" indent="0">
              <a:buNone/>
            </a:pPr>
            <a:r>
              <a:rPr lang="hu-HU" sz="2200" dirty="0"/>
              <a:t>	</a:t>
            </a:r>
            <a:endParaRPr lang="hu-HU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/>
            <a:endParaRPr lang="hu-HU" sz="1800" dirty="0"/>
          </a:p>
        </p:txBody>
      </p:sp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468313" y="981074"/>
            <a:ext cx="8229600" cy="863749"/>
          </a:xfrm>
        </p:spPr>
        <p:txBody>
          <a:bodyPr/>
          <a:lstStyle/>
          <a:p>
            <a:pPr eaLnBrk="1" hangingPunct="1"/>
            <a:r>
              <a:rPr lang="hu-HU" sz="4000" b="1" dirty="0"/>
              <a:t>Jogforrások</a:t>
            </a:r>
          </a:p>
        </p:txBody>
      </p:sp>
      <p:sp>
        <p:nvSpPr>
          <p:cNvPr id="3" name="AutoShape 2" descr="Új Jogtár. uj.jogtar.hu. Online elérés. Egyszerű használat Aktuális jogi  dokumentumok. Teljes Jogtár tartalom - PDF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854769"/>
            <a:ext cx="2160240" cy="3040338"/>
          </a:xfrm>
          <a:prstGeom prst="rect">
            <a:avLst/>
          </a:prstGeom>
        </p:spPr>
      </p:pic>
      <p:sp>
        <p:nvSpPr>
          <p:cNvPr id="2" name="AutoShape 2" descr="Telepítési útmutató - Jogkódex - segítség az internetes jogi tudástár  használatáho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707" y="4055737"/>
            <a:ext cx="3185223" cy="18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08430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1484784"/>
            <a:ext cx="9120693" cy="494928"/>
          </a:xfrm>
        </p:spPr>
        <p:txBody>
          <a:bodyPr/>
          <a:lstStyle/>
          <a:p>
            <a:r>
              <a:rPr lang="hu-HU" sz="4000" b="1" dirty="0"/>
              <a:t>Digitális gyűjtemények: Magyar Jogi Portál (MJP)</a:t>
            </a:r>
            <a:br>
              <a:rPr lang="hu-HU" sz="4000" b="1" dirty="0"/>
            </a:br>
            <a:endParaRPr lang="hu-HU" sz="40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26039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1520" y="2060848"/>
            <a:ext cx="8892480" cy="4608512"/>
          </a:xfrm>
        </p:spPr>
        <p:txBody>
          <a:bodyPr/>
          <a:lstStyle/>
          <a:p>
            <a:r>
              <a:rPr lang="hu-HU" sz="2800" dirty="0">
                <a:hlinkClick r:id="rId2"/>
              </a:rPr>
              <a:t>https://konyvtar.parlament.hu/magyar-jogi-portal</a:t>
            </a:r>
            <a:endParaRPr lang="hu-HU" sz="2800" dirty="0"/>
          </a:p>
          <a:p>
            <a:endParaRPr lang="hu-HU" sz="2800" dirty="0"/>
          </a:p>
          <a:p>
            <a:pPr marL="457200" lvl="1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800" dirty="0"/>
          </a:p>
          <a:p>
            <a:pPr marL="0" indent="0" eaLnBrk="1" hangingPunct="1">
              <a:buNone/>
            </a:pPr>
            <a:endParaRPr lang="hu-HU" sz="1800" b="1" dirty="0"/>
          </a:p>
          <a:p>
            <a:pPr marL="0" indent="0" eaLnBrk="1" hangingPunct="1">
              <a:buNone/>
            </a:pPr>
            <a:endParaRPr lang="hu-HU" sz="1800" b="1" dirty="0"/>
          </a:p>
          <a:p>
            <a:endParaRPr lang="hu-HU" dirty="0"/>
          </a:p>
        </p:txBody>
      </p:sp>
      <p:sp>
        <p:nvSpPr>
          <p:cNvPr id="3" name="AutoShape 2" descr="Latest News - ProQuest Cent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2" descr="De Gruy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12548"/>
          <a:stretch/>
        </p:blipFill>
        <p:spPr>
          <a:xfrm>
            <a:off x="226686" y="2564903"/>
            <a:ext cx="8496944" cy="4108787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646431" y="3146714"/>
            <a:ext cx="2088232" cy="1008112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909660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1412776"/>
            <a:ext cx="8697913" cy="566936"/>
          </a:xfrm>
        </p:spPr>
        <p:txBody>
          <a:bodyPr/>
          <a:lstStyle/>
          <a:p>
            <a:pPr eaLnBrk="1" hangingPunct="1"/>
            <a:r>
              <a:rPr lang="hu-HU" altLang="hu-HU" sz="3600" b="1" dirty="0"/>
              <a:t>Bírósági határozatok. </a:t>
            </a:r>
            <a:r>
              <a:rPr lang="hu-HU" sz="3600" b="1" dirty="0"/>
              <a:t>Digitális gyűjtemények</a:t>
            </a:r>
            <a:r>
              <a:rPr lang="hu-HU" sz="3600" b="1" dirty="0">
                <a:solidFill>
                  <a:schemeClr val="tx1"/>
                </a:solidFill>
              </a:rPr>
              <a:t/>
            </a:r>
            <a:br>
              <a:rPr lang="hu-HU" sz="3600" b="1" dirty="0">
                <a:solidFill>
                  <a:schemeClr val="tx1"/>
                </a:solidFill>
              </a:rPr>
            </a:b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1520" y="1916832"/>
            <a:ext cx="8892480" cy="4752528"/>
          </a:xfrm>
        </p:spPr>
        <p:txBody>
          <a:bodyPr/>
          <a:lstStyle/>
          <a:p>
            <a:endParaRPr lang="hu-HU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2800" b="1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/>
          <a:srcRect l="1176" t="1732" r="1963" b="1467"/>
          <a:stretch/>
        </p:blipFill>
        <p:spPr>
          <a:xfrm>
            <a:off x="121863" y="1979712"/>
            <a:ext cx="8856984" cy="4752528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3491880" y="5157192"/>
            <a:ext cx="2160240" cy="864096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2219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1412776"/>
            <a:ext cx="8697913" cy="566936"/>
          </a:xfrm>
        </p:spPr>
        <p:txBody>
          <a:bodyPr/>
          <a:lstStyle/>
          <a:p>
            <a:pPr eaLnBrk="1" hangingPunct="1"/>
            <a:r>
              <a:rPr lang="hu-HU" altLang="hu-HU" sz="3600" b="1" dirty="0"/>
              <a:t>Bírósági határozatok. </a:t>
            </a:r>
            <a:r>
              <a:rPr lang="hu-HU" sz="3600" b="1" dirty="0"/>
              <a:t>Digitális gyűjtemények</a:t>
            </a:r>
            <a:r>
              <a:rPr lang="hu-HU" sz="3600" b="1" dirty="0">
                <a:solidFill>
                  <a:schemeClr val="tx1"/>
                </a:solidFill>
              </a:rPr>
              <a:t/>
            </a:r>
            <a:br>
              <a:rPr lang="hu-HU" sz="3600" b="1" dirty="0">
                <a:solidFill>
                  <a:schemeClr val="tx1"/>
                </a:solidFill>
              </a:rPr>
            </a:b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1520" y="1916832"/>
            <a:ext cx="8892480" cy="4752528"/>
          </a:xfrm>
        </p:spPr>
        <p:txBody>
          <a:bodyPr/>
          <a:lstStyle/>
          <a:p>
            <a:pPr marL="0" indent="0">
              <a:buNone/>
            </a:pPr>
            <a:r>
              <a:rPr lang="hu-HU" sz="2800" b="1" dirty="0">
                <a:hlinkClick r:id="rId3"/>
              </a:rPr>
              <a:t>https://library.hungaricana.hu/hu/collection/ogyk_dontvenyek/</a:t>
            </a:r>
            <a:endParaRPr lang="hu-HU" sz="2800" b="1" dirty="0"/>
          </a:p>
          <a:p>
            <a:endParaRPr lang="hu-HU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28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50" y="3708201"/>
            <a:ext cx="7019925" cy="27146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46" y="2995356"/>
            <a:ext cx="7200900" cy="695325"/>
          </a:xfrm>
          <a:prstGeom prst="rect">
            <a:avLst/>
          </a:prstGeom>
        </p:spPr>
      </p:pic>
      <p:pic>
        <p:nvPicPr>
          <p:cNvPr id="11" name="Kép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87" y="3698754"/>
            <a:ext cx="18684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1009" y="3552547"/>
            <a:ext cx="1862112" cy="30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23738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1412776"/>
            <a:ext cx="8697913" cy="566936"/>
          </a:xfrm>
        </p:spPr>
        <p:txBody>
          <a:bodyPr/>
          <a:lstStyle/>
          <a:p>
            <a:pPr eaLnBrk="1" hangingPunct="1"/>
            <a:r>
              <a:rPr lang="hu-HU" altLang="hu-HU" sz="3600" b="1" dirty="0"/>
              <a:t>Bírósági határozatok. </a:t>
            </a:r>
            <a:r>
              <a:rPr lang="hu-HU" sz="3600" b="1" dirty="0"/>
              <a:t>Digitális gyűjtemények</a:t>
            </a:r>
            <a:r>
              <a:rPr lang="hu-HU" sz="3600" b="1" dirty="0">
                <a:solidFill>
                  <a:schemeClr val="tx1"/>
                </a:solidFill>
              </a:rPr>
              <a:t/>
            </a:r>
            <a:br>
              <a:rPr lang="hu-HU" sz="3600" b="1" dirty="0">
                <a:solidFill>
                  <a:schemeClr val="tx1"/>
                </a:solidFill>
              </a:rPr>
            </a:b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1520" y="1916832"/>
            <a:ext cx="8892480" cy="4752528"/>
          </a:xfrm>
        </p:spPr>
        <p:txBody>
          <a:bodyPr/>
          <a:lstStyle/>
          <a:p>
            <a:pPr marL="0" indent="0">
              <a:buNone/>
            </a:pPr>
            <a:r>
              <a:rPr lang="hu-HU" sz="2800" b="1" dirty="0">
                <a:hlinkClick r:id="rId2"/>
              </a:rPr>
              <a:t>https://library.hungaricana.hu/hu/collection/ogyk_dontvenyek/</a:t>
            </a:r>
            <a:endParaRPr lang="hu-HU" sz="2800" b="1" dirty="0"/>
          </a:p>
          <a:p>
            <a:endParaRPr lang="hu-HU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2800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3426"/>
          <a:stretch/>
        </p:blipFill>
        <p:spPr>
          <a:xfrm>
            <a:off x="281771" y="3212976"/>
            <a:ext cx="6089526" cy="30956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549" y="4277637"/>
            <a:ext cx="5565946" cy="22306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047" y="2564904"/>
            <a:ext cx="1559584" cy="20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93259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836712"/>
            <a:ext cx="8697913" cy="1143000"/>
          </a:xfrm>
        </p:spPr>
        <p:txBody>
          <a:bodyPr/>
          <a:lstStyle/>
          <a:p>
            <a:pPr eaLnBrk="1" hangingPunct="1"/>
            <a:r>
              <a:rPr lang="hu-HU" sz="2800" b="1" dirty="0"/>
              <a:t>Magyar nyelvű előfizetett online adatbázisok</a:t>
            </a:r>
            <a:br>
              <a:rPr lang="hu-HU" sz="2800" b="1" dirty="0"/>
            </a:br>
            <a:r>
              <a:rPr lang="hu-HU" sz="2800" b="1" dirty="0"/>
              <a:t> az OGYK-ban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0236" y="1979712"/>
            <a:ext cx="9043764" cy="468964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u-HU" b="1" dirty="0">
                <a:hlinkClick r:id="rId2"/>
              </a:rPr>
              <a:t>https://konyvtar.parlament.hu/elofizetett-adatbazisok</a:t>
            </a:r>
            <a:endParaRPr lang="hu-HU" b="1" dirty="0"/>
          </a:p>
          <a:p>
            <a:pPr eaLnBrk="1" hangingPunct="1"/>
            <a:r>
              <a:rPr lang="hu-HU" sz="2800" dirty="0"/>
              <a:t>Akadémiai Digitális Archívum</a:t>
            </a:r>
          </a:p>
          <a:p>
            <a:pPr eaLnBrk="1" hangingPunct="1"/>
            <a:r>
              <a:rPr lang="hu-HU" sz="2800" dirty="0"/>
              <a:t>Akadémiai Szótárcsomag</a:t>
            </a:r>
          </a:p>
          <a:p>
            <a:pPr eaLnBrk="1" hangingPunct="1"/>
            <a:r>
              <a:rPr lang="hu-HU" sz="2800" dirty="0"/>
              <a:t>Akadémiai Kiadó </a:t>
            </a:r>
            <a:r>
              <a:rPr lang="hu-HU" sz="2800" dirty="0" err="1"/>
              <a:t>MeRSZ</a:t>
            </a:r>
            <a:r>
              <a:rPr lang="hu-HU" sz="2800" dirty="0"/>
              <a:t> - </a:t>
            </a:r>
            <a:r>
              <a:rPr lang="hu-HU" sz="2800" b="1" dirty="0">
                <a:solidFill>
                  <a:srgbClr val="FF0000"/>
                </a:solidFill>
              </a:rPr>
              <a:t>ÚJ</a:t>
            </a:r>
          </a:p>
          <a:p>
            <a:pPr eaLnBrk="1" hangingPunct="1"/>
            <a:r>
              <a:rPr lang="hu-HU" sz="2800" dirty="0" err="1"/>
              <a:t>Arcanum</a:t>
            </a:r>
            <a:r>
              <a:rPr lang="hu-HU" sz="2800" dirty="0"/>
              <a:t> Digitális Tudománytár</a:t>
            </a:r>
          </a:p>
          <a:p>
            <a:pPr eaLnBrk="1" hangingPunct="1"/>
            <a:r>
              <a:rPr lang="hu-HU" sz="2800" dirty="0" err="1"/>
              <a:t>L’Harmattan</a:t>
            </a:r>
            <a:r>
              <a:rPr lang="hu-HU" sz="2800" dirty="0"/>
              <a:t> Digitális Adatbázis</a:t>
            </a:r>
          </a:p>
          <a:p>
            <a:pPr eaLnBrk="1" hangingPunct="1"/>
            <a:r>
              <a:rPr lang="hu-HU" sz="2800" dirty="0"/>
              <a:t>Argumentum - </a:t>
            </a:r>
            <a:r>
              <a:rPr lang="hu-HU" sz="2800" b="1" dirty="0">
                <a:solidFill>
                  <a:srgbClr val="FF0000"/>
                </a:solidFill>
              </a:rPr>
              <a:t>ÚJ</a:t>
            </a:r>
            <a:r>
              <a:rPr lang="hu-HU" sz="2800" dirty="0"/>
              <a:t>, Gondolat, </a:t>
            </a:r>
            <a:r>
              <a:rPr lang="hu-HU" sz="2800" dirty="0" err="1"/>
              <a:t>Kalligram</a:t>
            </a:r>
            <a:r>
              <a:rPr lang="hu-HU" sz="2800" dirty="0"/>
              <a:t>, Napvilág, Osiris</a:t>
            </a:r>
          </a:p>
          <a:p>
            <a:pPr marL="0" indent="0" eaLnBrk="1" hangingPunct="1">
              <a:buNone/>
            </a:pPr>
            <a:endParaRPr lang="hu-HU" sz="2800" dirty="0"/>
          </a:p>
          <a:p>
            <a:pPr marL="0" indent="0" eaLnBrk="1" hangingPunct="1">
              <a:buNone/>
            </a:pPr>
            <a:endParaRPr lang="hu-HU" sz="1800" b="1" dirty="0"/>
          </a:p>
          <a:p>
            <a:pPr marL="0" indent="0" eaLnBrk="1" hangingPunct="1">
              <a:buNone/>
            </a:pPr>
            <a:endParaRPr lang="hu-HU" sz="1800" b="1" dirty="0"/>
          </a:p>
          <a:p>
            <a:endParaRPr lang="hu-HU" dirty="0"/>
          </a:p>
        </p:txBody>
      </p:sp>
      <p:sp>
        <p:nvSpPr>
          <p:cNvPr id="3" name="AutoShape 2" descr="Az Osiris Kiadó Digitális Adatbázisa | II. Rákóczi Ferenc Megyei és Városi  Könyvtá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49827"/>
            <a:ext cx="1593444" cy="155834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76" y="4536342"/>
            <a:ext cx="2074151" cy="109768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213" y="2880158"/>
            <a:ext cx="1665452" cy="109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66370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836712"/>
            <a:ext cx="8697913" cy="1143000"/>
          </a:xfrm>
        </p:spPr>
        <p:txBody>
          <a:bodyPr/>
          <a:lstStyle/>
          <a:p>
            <a:pPr eaLnBrk="1" hangingPunct="1"/>
            <a:r>
              <a:rPr lang="hu-HU" sz="2800" b="1" dirty="0"/>
              <a:t>Idegen nyelvű előfizetett online adatbázisok</a:t>
            </a:r>
            <a:br>
              <a:rPr lang="hu-HU" sz="2800" b="1" dirty="0"/>
            </a:br>
            <a:r>
              <a:rPr lang="hu-HU" sz="2800" b="1" dirty="0"/>
              <a:t> az OGYK-ban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55575" y="1700808"/>
            <a:ext cx="8988425" cy="496855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u-HU" b="1" dirty="0">
                <a:hlinkClick r:id="rId3"/>
              </a:rPr>
              <a:t>https://konyvtar.parlament.hu/elofizetett-adatbazisok</a:t>
            </a:r>
            <a:endParaRPr lang="hu-HU" b="1" dirty="0"/>
          </a:p>
          <a:p>
            <a:pPr eaLnBrk="1" hangingPunct="1"/>
            <a:r>
              <a:rPr lang="hu-HU" sz="2800" dirty="0" err="1"/>
              <a:t>Ebsco</a:t>
            </a:r>
            <a:r>
              <a:rPr lang="hu-HU" sz="2800" dirty="0"/>
              <a:t> </a:t>
            </a:r>
            <a:r>
              <a:rPr lang="hu-HU" sz="2800" dirty="0" err="1"/>
              <a:t>Academic</a:t>
            </a:r>
            <a:r>
              <a:rPr lang="hu-HU" sz="2800" dirty="0"/>
              <a:t> </a:t>
            </a:r>
            <a:r>
              <a:rPr lang="hu-HU" sz="2800" dirty="0" err="1"/>
              <a:t>Search</a:t>
            </a:r>
            <a:r>
              <a:rPr lang="hu-HU" sz="2800" dirty="0"/>
              <a:t> </a:t>
            </a:r>
            <a:r>
              <a:rPr lang="hu-HU" sz="2800" dirty="0" err="1"/>
              <a:t>Complete</a:t>
            </a:r>
            <a:endParaRPr lang="hu-HU" sz="2800" dirty="0"/>
          </a:p>
          <a:p>
            <a:pPr eaLnBrk="1" hangingPunct="1"/>
            <a:r>
              <a:rPr lang="hu-HU" sz="2800" dirty="0"/>
              <a:t>Cambridge </a:t>
            </a:r>
            <a:r>
              <a:rPr lang="hu-HU" sz="2800" dirty="0" err="1"/>
              <a:t>Journals</a:t>
            </a:r>
            <a:endParaRPr lang="hu-HU" sz="2800" dirty="0"/>
          </a:p>
          <a:p>
            <a:pPr eaLnBrk="1" hangingPunct="1"/>
            <a:r>
              <a:rPr lang="hu-HU" sz="2800" dirty="0" err="1"/>
              <a:t>Gale</a:t>
            </a:r>
            <a:r>
              <a:rPr lang="hu-HU" sz="2800" dirty="0"/>
              <a:t> Research </a:t>
            </a:r>
            <a:r>
              <a:rPr lang="hu-HU" sz="2800" dirty="0" err="1"/>
              <a:t>Complete</a:t>
            </a:r>
            <a:r>
              <a:rPr lang="hu-HU" sz="2800" dirty="0"/>
              <a:t> - </a:t>
            </a:r>
            <a:r>
              <a:rPr lang="hu-HU" sz="2800" b="1" dirty="0">
                <a:solidFill>
                  <a:srgbClr val="FF0000"/>
                </a:solidFill>
              </a:rPr>
              <a:t>ÚJ</a:t>
            </a:r>
          </a:p>
          <a:p>
            <a:pPr eaLnBrk="1" hangingPunct="1"/>
            <a:r>
              <a:rPr lang="hu-HU" sz="2800" dirty="0"/>
              <a:t>De </a:t>
            </a:r>
            <a:r>
              <a:rPr lang="hu-HU" sz="2800" dirty="0" err="1"/>
              <a:t>Gruyter</a:t>
            </a:r>
            <a:endParaRPr lang="hu-HU" sz="2800" dirty="0"/>
          </a:p>
          <a:p>
            <a:pPr eaLnBrk="1" hangingPunct="1"/>
            <a:r>
              <a:rPr lang="hu-HU" sz="2800" dirty="0" err="1"/>
              <a:t>HeinOnline</a:t>
            </a:r>
            <a:endParaRPr lang="hu-HU" sz="2800" dirty="0"/>
          </a:p>
          <a:p>
            <a:pPr eaLnBrk="1" hangingPunct="1"/>
            <a:r>
              <a:rPr lang="hu-HU" sz="2800" dirty="0"/>
              <a:t>JSTOR</a:t>
            </a:r>
          </a:p>
          <a:p>
            <a:pPr eaLnBrk="1" hangingPunct="1"/>
            <a:r>
              <a:rPr lang="hu-HU" sz="2800" dirty="0"/>
              <a:t>Oxford </a:t>
            </a:r>
            <a:r>
              <a:rPr lang="hu-HU" sz="2800" dirty="0" err="1"/>
              <a:t>Journals</a:t>
            </a:r>
            <a:r>
              <a:rPr lang="hu-HU" sz="2800" dirty="0"/>
              <a:t> Law </a:t>
            </a:r>
            <a:r>
              <a:rPr lang="hu-HU" sz="2800" dirty="0" err="1"/>
              <a:t>Collections</a:t>
            </a:r>
            <a:endParaRPr lang="hu-HU" sz="2800" dirty="0"/>
          </a:p>
          <a:p>
            <a:pPr eaLnBrk="1" hangingPunct="1"/>
            <a:r>
              <a:rPr lang="hu-HU" sz="2800" dirty="0" err="1"/>
              <a:t>ProquestCentral</a:t>
            </a:r>
            <a:endParaRPr lang="hu-HU" sz="2800" dirty="0"/>
          </a:p>
          <a:p>
            <a:pPr marL="0" indent="0" eaLnBrk="1" hangingPunct="1">
              <a:buNone/>
            </a:pPr>
            <a:endParaRPr lang="hu-HU" sz="2800" dirty="0"/>
          </a:p>
          <a:p>
            <a:pPr marL="0" indent="0" eaLnBrk="1" hangingPunct="1">
              <a:buNone/>
            </a:pPr>
            <a:endParaRPr lang="hu-HU" sz="2800" dirty="0"/>
          </a:p>
          <a:p>
            <a:pPr marL="0" indent="0" eaLnBrk="1" hangingPunct="1">
              <a:buNone/>
            </a:pPr>
            <a:endParaRPr lang="hu-HU" sz="1800" b="1" dirty="0"/>
          </a:p>
          <a:p>
            <a:pPr marL="0" indent="0" eaLnBrk="1" hangingPunct="1">
              <a:buNone/>
            </a:pPr>
            <a:endParaRPr lang="hu-HU" sz="1800" b="1" dirty="0"/>
          </a:p>
          <a:p>
            <a:endParaRPr lang="hu-HU" dirty="0"/>
          </a:p>
        </p:txBody>
      </p:sp>
      <p:pic>
        <p:nvPicPr>
          <p:cNvPr id="5" name="Kép 3" descr="Hein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74" y="3585888"/>
            <a:ext cx="14528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17" descr="http://www.jamk.hu/files/img/ebsc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281" y="2549698"/>
            <a:ext cx="1296144" cy="140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4" descr="50x100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38" y="2486274"/>
            <a:ext cx="103267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16" y="4725144"/>
            <a:ext cx="1693501" cy="169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Latest News - ProQuest Cent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34" y="4634205"/>
            <a:ext cx="2160240" cy="12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31908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836712"/>
            <a:ext cx="9120693" cy="1143000"/>
          </a:xfrm>
        </p:spPr>
        <p:txBody>
          <a:bodyPr/>
          <a:lstStyle/>
          <a:p>
            <a:pPr eaLnBrk="1" hangingPunct="1"/>
            <a:r>
              <a:rPr lang="hu-HU" sz="2800" b="1" dirty="0"/>
              <a:t>Előfizetett online adatbázisok</a:t>
            </a:r>
            <a:br>
              <a:rPr lang="hu-HU" sz="2800" b="1" dirty="0"/>
            </a:br>
            <a:r>
              <a:rPr lang="hu-HU" sz="2800" b="1" dirty="0"/>
              <a:t> az OGYK-ban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7504" y="1844824"/>
            <a:ext cx="9036496" cy="48245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u-HU" b="1" dirty="0">
                <a:hlinkClick r:id="rId2"/>
              </a:rPr>
              <a:t>https://konyvtar.parlament.hu/elofizetett-adatbazisok</a:t>
            </a:r>
            <a:endParaRPr lang="hu-HU" b="1" dirty="0"/>
          </a:p>
          <a:p>
            <a:pPr marL="0" indent="0" eaLnBrk="1" hangingPunct="1">
              <a:buNone/>
            </a:pPr>
            <a:r>
              <a:rPr lang="hu-HU" sz="2800" dirty="0"/>
              <a:t>Távoli hozzáférés beiratkozott olvasóknak!</a:t>
            </a:r>
          </a:p>
          <a:p>
            <a:pPr marL="0" indent="0" eaLnBrk="1" hangingPunct="1">
              <a:buNone/>
            </a:pPr>
            <a:endParaRPr lang="hu-HU" sz="2800" dirty="0"/>
          </a:p>
          <a:p>
            <a:pPr marL="0" indent="0" eaLnBrk="1" hangingPunct="1">
              <a:buNone/>
            </a:pPr>
            <a:endParaRPr lang="hu-HU" sz="1800" b="1" dirty="0"/>
          </a:p>
          <a:p>
            <a:pPr marL="0" indent="0" eaLnBrk="1" hangingPunct="1">
              <a:buNone/>
            </a:pPr>
            <a:endParaRPr lang="hu-HU" sz="1800" b="1" dirty="0"/>
          </a:p>
          <a:p>
            <a:endParaRPr lang="hu-HU" dirty="0"/>
          </a:p>
        </p:txBody>
      </p:sp>
      <p:sp>
        <p:nvSpPr>
          <p:cNvPr id="3" name="AutoShape 2" descr="Latest News - ProQuest Cent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1" name="Kép 10" descr="OSZK - Országos Széchényi Könyvtá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5064"/>
            <a:ext cx="6120679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538570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1594772"/>
            <a:ext cx="8697913" cy="701069"/>
          </a:xfrm>
        </p:spPr>
        <p:txBody>
          <a:bodyPr/>
          <a:lstStyle/>
          <a:p>
            <a:pPr eaLnBrk="1" hangingPunct="1"/>
            <a:r>
              <a:rPr lang="hu-HU" sz="3800" dirty="0"/>
              <a:t>Primo – több, mint könyvtári katalógus</a:t>
            </a:r>
            <a:r>
              <a:rPr lang="hu-HU" sz="3800" b="1" dirty="0"/>
              <a:t/>
            </a:r>
            <a:br>
              <a:rPr lang="hu-HU" sz="3800" b="1" dirty="0"/>
            </a:br>
            <a:r>
              <a:rPr lang="hu-HU" sz="3400" dirty="0">
                <a:hlinkClick r:id="rId2"/>
              </a:rPr>
              <a:t>http://opacplus.ogyk.hu/</a:t>
            </a:r>
            <a:r>
              <a:rPr lang="hu-HU" sz="3400" dirty="0"/>
              <a:t/>
            </a:r>
            <a:br>
              <a:rPr lang="hu-HU" sz="3400" dirty="0"/>
            </a:br>
            <a:endParaRPr lang="hu-HU" sz="3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1520" y="1916832"/>
            <a:ext cx="8892480" cy="4752528"/>
          </a:xfrm>
        </p:spPr>
        <p:txBody>
          <a:bodyPr/>
          <a:lstStyle/>
          <a:p>
            <a:pPr marL="0" indent="0">
              <a:buNone/>
            </a:pPr>
            <a:endParaRPr lang="hu-HU" sz="2400" b="1" dirty="0"/>
          </a:p>
          <a:p>
            <a:pPr marL="0" indent="0">
              <a:buNone/>
            </a:pPr>
            <a:r>
              <a:rPr lang="hu-HU" sz="2400" b="1" dirty="0"/>
              <a:t>Miben kereshetek?</a:t>
            </a:r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746471"/>
            <a:ext cx="8615565" cy="354717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669" y="3709460"/>
            <a:ext cx="3228933" cy="1808202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1475656" y="2852936"/>
            <a:ext cx="914400" cy="914400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Lekerekített téglalap 16"/>
          <p:cNvSpPr/>
          <p:nvPr/>
        </p:nvSpPr>
        <p:spPr>
          <a:xfrm>
            <a:off x="127244" y="2781620"/>
            <a:ext cx="2809195" cy="16344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hu-HU" b="1" dirty="0">
                <a:solidFill>
                  <a:schemeClr val="tx2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Könyvek, folyóiratok, tanulmányok, szakcikkek (Katalógus)</a:t>
            </a:r>
          </a:p>
        </p:txBody>
      </p:sp>
      <p:sp>
        <p:nvSpPr>
          <p:cNvPr id="18" name="Lekerekített téglalap 17"/>
          <p:cNvSpPr/>
          <p:nvPr/>
        </p:nvSpPr>
        <p:spPr>
          <a:xfrm>
            <a:off x="161208" y="4556863"/>
            <a:ext cx="2809195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hu-HU" b="1" dirty="0">
                <a:solidFill>
                  <a:schemeClr val="tx2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Digitális gyűjtemények</a:t>
            </a:r>
          </a:p>
        </p:txBody>
      </p:sp>
      <p:sp>
        <p:nvSpPr>
          <p:cNvPr id="19" name="Lekerekített téglalap 18"/>
          <p:cNvSpPr/>
          <p:nvPr/>
        </p:nvSpPr>
        <p:spPr>
          <a:xfrm>
            <a:off x="2716022" y="5367149"/>
            <a:ext cx="280919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hu-HU" b="1" dirty="0">
                <a:solidFill>
                  <a:schemeClr val="tx2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Online tartalmak teljes szöveggel (előfizetett, szabadon elérhető)</a:t>
            </a:r>
          </a:p>
        </p:txBody>
      </p:sp>
      <p:sp>
        <p:nvSpPr>
          <p:cNvPr id="20" name="Lekerekített téglalap 19"/>
          <p:cNvSpPr/>
          <p:nvPr/>
        </p:nvSpPr>
        <p:spPr>
          <a:xfrm>
            <a:off x="4497164" y="2541566"/>
            <a:ext cx="2809195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hu-HU" b="1" dirty="0">
                <a:solidFill>
                  <a:schemeClr val="tx2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Online tartalmak teljes szöveg nélkül</a:t>
            </a:r>
          </a:p>
        </p:txBody>
      </p:sp>
      <p:sp>
        <p:nvSpPr>
          <p:cNvPr id="12" name="Lekerekített téglalap 11"/>
          <p:cNvSpPr/>
          <p:nvPr/>
        </p:nvSpPr>
        <p:spPr>
          <a:xfrm>
            <a:off x="3923928" y="3518939"/>
            <a:ext cx="2809195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hu-HU" b="1" dirty="0">
                <a:solidFill>
                  <a:schemeClr val="tx2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Sajtóadatbázis</a:t>
            </a:r>
          </a:p>
        </p:txBody>
      </p:sp>
      <p:sp>
        <p:nvSpPr>
          <p:cNvPr id="13" name="Lekerekített téglalap 12"/>
          <p:cNvSpPr/>
          <p:nvPr/>
        </p:nvSpPr>
        <p:spPr>
          <a:xfrm>
            <a:off x="3563888" y="4308594"/>
            <a:ext cx="2809195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hu-HU" b="1" dirty="0">
                <a:solidFill>
                  <a:schemeClr val="tx2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Parlamenti bibliográfia</a:t>
            </a:r>
          </a:p>
        </p:txBody>
      </p:sp>
    </p:spTree>
    <p:extLst>
      <p:ext uri="{BB962C8B-B14F-4D97-AF65-F5344CB8AC3E}">
        <p14:creationId xmlns:p14="http://schemas.microsoft.com/office/powerpoint/2010/main" val="4226672900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108520" y="1205986"/>
            <a:ext cx="8697913" cy="800363"/>
          </a:xfrm>
        </p:spPr>
        <p:txBody>
          <a:bodyPr/>
          <a:lstStyle/>
          <a:p>
            <a:pPr eaLnBrk="1" hangingPunct="1"/>
            <a:r>
              <a:rPr lang="hu-HU" sz="3600" dirty="0"/>
              <a:t>Hogyan találom meg? Avagy a katalógus titkai 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1520" y="2060848"/>
            <a:ext cx="8892480" cy="4608512"/>
          </a:xfrm>
        </p:spPr>
        <p:txBody>
          <a:bodyPr/>
          <a:lstStyle/>
          <a:p>
            <a:pPr marL="0" indent="0" eaLnBrk="1" hangingPunct="1">
              <a:buNone/>
            </a:pPr>
            <a:endParaRPr lang="hu-HU" sz="1800" b="1" dirty="0"/>
          </a:p>
          <a:p>
            <a:pPr marL="0" indent="0">
              <a:buNone/>
            </a:pPr>
            <a:endParaRPr lang="hu-HU" sz="2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38" y="2546316"/>
            <a:ext cx="7890395" cy="1349135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>
            <a:off x="5580112" y="2357218"/>
            <a:ext cx="2271087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hu-HU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Egyablakos keresés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5" y="4249209"/>
            <a:ext cx="6804248" cy="2373997"/>
          </a:xfrm>
          <a:prstGeom prst="rect">
            <a:avLst/>
          </a:prstGeom>
        </p:spPr>
      </p:pic>
      <p:sp>
        <p:nvSpPr>
          <p:cNvPr id="11" name="Lekerekített téglalap 10"/>
          <p:cNvSpPr/>
          <p:nvPr/>
        </p:nvSpPr>
        <p:spPr>
          <a:xfrm>
            <a:off x="5233025" y="5436207"/>
            <a:ext cx="3773061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hu-HU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Egyszerű keresés, összetett keresés</a:t>
            </a:r>
          </a:p>
        </p:txBody>
      </p:sp>
      <p:sp>
        <p:nvSpPr>
          <p:cNvPr id="13" name="Lekerekített téglalap 12"/>
          <p:cNvSpPr/>
          <p:nvPr/>
        </p:nvSpPr>
        <p:spPr>
          <a:xfrm>
            <a:off x="5724128" y="4789176"/>
            <a:ext cx="2803576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r>
              <a:rPr lang="hu-HU" dirty="0">
                <a:latin typeface="Georgia" panose="02040502050405020303" pitchFamily="18" charset="0"/>
                <a:hlinkClick r:id="rId5"/>
              </a:rPr>
              <a:t>http://opacplus.ogyk.hu</a:t>
            </a:r>
            <a:r>
              <a:rPr lang="hu-HU" sz="1600" dirty="0">
                <a:latin typeface="Georgia" panose="02040502050405020303" pitchFamily="18" charset="0"/>
                <a:hlinkClick r:id="rId5"/>
              </a:rPr>
              <a:t>/</a:t>
            </a:r>
            <a:endParaRPr lang="hu-HU" sz="1600" dirty="0">
              <a:latin typeface="Georgia" panose="02040502050405020303" pitchFamily="18" charset="0"/>
            </a:endParaRPr>
          </a:p>
        </p:txBody>
      </p:sp>
      <p:sp>
        <p:nvSpPr>
          <p:cNvPr id="15" name="Lekerekített téglalap 14"/>
          <p:cNvSpPr/>
          <p:nvPr/>
        </p:nvSpPr>
        <p:spPr>
          <a:xfrm>
            <a:off x="467544" y="2202760"/>
            <a:ext cx="3499534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https://konyvtar.parlament.hu/</a:t>
            </a:r>
            <a:endParaRPr lang="hu-HU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0398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980728"/>
            <a:ext cx="8229600" cy="936104"/>
          </a:xfrm>
        </p:spPr>
        <p:txBody>
          <a:bodyPr/>
          <a:lstStyle/>
          <a:p>
            <a:r>
              <a:rPr lang="hu-HU" dirty="0"/>
              <a:t>Páratlanul gazdag könyvtári állomány 1.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2" y="2077195"/>
            <a:ext cx="7344046" cy="4551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églalap 5"/>
          <p:cNvSpPr/>
          <p:nvPr/>
        </p:nvSpPr>
        <p:spPr>
          <a:xfrm>
            <a:off x="-44399" y="2896786"/>
            <a:ext cx="5382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500" b="1" dirty="0">
                <a:solidFill>
                  <a:schemeClr val="bg1"/>
                </a:solidFill>
                <a:latin typeface="Georgia" panose="02040502050405020303" pitchFamily="18" charset="0"/>
              </a:rPr>
              <a:t>Zárt könyvraktárak (több helyszínen) – </a:t>
            </a:r>
            <a:r>
              <a:rPr lang="hu-HU" sz="2500" dirty="0">
                <a:solidFill>
                  <a:schemeClr val="bg1"/>
                </a:solidFill>
                <a:latin typeface="Georgia" panose="02040502050405020303" pitchFamily="18" charset="0"/>
              </a:rPr>
              <a:t>dokumentumok igénylése elektronikusan a katalóguson keresztül</a:t>
            </a:r>
            <a:endParaRPr lang="en-GB" sz="25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916" y="2077195"/>
            <a:ext cx="3736301" cy="2802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églalap 8"/>
          <p:cNvSpPr/>
          <p:nvPr/>
        </p:nvSpPr>
        <p:spPr>
          <a:xfrm>
            <a:off x="2843808" y="4559451"/>
            <a:ext cx="460851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hu-HU" sz="2500" b="1" dirty="0">
                <a:solidFill>
                  <a:schemeClr val="bg1"/>
                </a:solidFill>
                <a:latin typeface="Georgia" panose="02040502050405020303" pitchFamily="18" charset="0"/>
              </a:rPr>
              <a:t>Szabadpolcon több, mint </a:t>
            </a:r>
            <a:r>
              <a:rPr lang="en-GB" sz="25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hu-HU" sz="2500" b="1" dirty="0">
                <a:solidFill>
                  <a:schemeClr val="bg1"/>
                </a:solidFill>
                <a:latin typeface="Georgia" panose="02040502050405020303" pitchFamily="18" charset="0"/>
              </a:rPr>
              <a:t>5</a:t>
            </a:r>
            <a:r>
              <a:rPr lang="en-GB" sz="2500" b="1" dirty="0">
                <a:solidFill>
                  <a:schemeClr val="bg1"/>
                </a:solidFill>
                <a:latin typeface="Georgia" panose="02040502050405020303" pitchFamily="18" charset="0"/>
              </a:rPr>
              <a:t>0</a:t>
            </a:r>
            <a:r>
              <a:rPr lang="hu-HU" sz="2500" b="1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  <a:r>
              <a:rPr lang="en-GB" sz="2500" b="1" dirty="0">
                <a:solidFill>
                  <a:schemeClr val="bg1"/>
                </a:solidFill>
                <a:latin typeface="Georgia" panose="02040502050405020303" pitchFamily="18" charset="0"/>
              </a:rPr>
              <a:t>000 </a:t>
            </a:r>
            <a:r>
              <a:rPr lang="hu-HU" sz="2500" b="1" dirty="0">
                <a:solidFill>
                  <a:schemeClr val="bg1"/>
                </a:solidFill>
                <a:latin typeface="Georgia" panose="02040502050405020303" pitchFamily="18" charset="0"/>
              </a:rPr>
              <a:t>kötet 14 tematikus egységben – </a:t>
            </a:r>
            <a:r>
              <a:rPr lang="hu-HU" sz="2500" dirty="0">
                <a:solidFill>
                  <a:schemeClr val="bg1"/>
                </a:solidFill>
                <a:latin typeface="Georgia" panose="02040502050405020303" pitchFamily="18" charset="0"/>
              </a:rPr>
              <a:t>nem kell igényelni, szabadon levehető a polcról</a:t>
            </a:r>
            <a:endParaRPr lang="en-GB" sz="25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-28128" y="2259369"/>
            <a:ext cx="53823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500" b="1" dirty="0">
                <a:solidFill>
                  <a:schemeClr val="bg1"/>
                </a:solidFill>
                <a:latin typeface="Georgia" panose="02040502050405020303" pitchFamily="18" charset="0"/>
              </a:rPr>
              <a:t>Több, mint 600.</a:t>
            </a:r>
            <a:r>
              <a:rPr lang="en-GB" sz="2500" b="1" dirty="0">
                <a:solidFill>
                  <a:schemeClr val="bg1"/>
                </a:solidFill>
                <a:latin typeface="Georgia" panose="02040502050405020303" pitchFamily="18" charset="0"/>
              </a:rPr>
              <a:t>000 </a:t>
            </a:r>
            <a:r>
              <a:rPr lang="hu-HU" sz="2500" b="1" dirty="0">
                <a:solidFill>
                  <a:schemeClr val="bg1"/>
                </a:solidFill>
                <a:latin typeface="Georgia" panose="02040502050405020303" pitchFamily="18" charset="0"/>
              </a:rPr>
              <a:t>kötet</a:t>
            </a:r>
            <a:endParaRPr lang="en-GB" sz="25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94956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981076"/>
            <a:ext cx="8229600" cy="585752"/>
          </a:xfrm>
        </p:spPr>
        <p:txBody>
          <a:bodyPr/>
          <a:lstStyle/>
          <a:p>
            <a:r>
              <a:rPr lang="hu-HU" dirty="0"/>
              <a:t>Keresési példa 1.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24536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  <a:p>
            <a:pPr algn="ctr"/>
            <a:endParaRPr lang="hu-HU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159B46B0-79B2-C510-8245-31F8598F6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184" y="1643133"/>
            <a:ext cx="7020272" cy="4990167"/>
          </a:xfrm>
          <a:prstGeom prst="rect">
            <a:avLst/>
          </a:prstGeom>
        </p:spPr>
      </p:pic>
      <p:sp>
        <p:nvSpPr>
          <p:cNvPr id="8" name="Ellipszis 7">
            <a:extLst>
              <a:ext uri="{FF2B5EF4-FFF2-40B4-BE49-F238E27FC236}">
                <a16:creationId xmlns:a16="http://schemas.microsoft.com/office/drawing/2014/main" xmlns="" id="{E8042799-AB0A-49BC-DA36-51C133FBC46F}"/>
              </a:ext>
            </a:extLst>
          </p:cNvPr>
          <p:cNvSpPr/>
          <p:nvPr/>
        </p:nvSpPr>
        <p:spPr>
          <a:xfrm>
            <a:off x="5724128" y="2669892"/>
            <a:ext cx="1008112" cy="36004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xmlns="" id="{850F3439-DAA4-EF47-1D19-278C89172E15}"/>
              </a:ext>
            </a:extLst>
          </p:cNvPr>
          <p:cNvSpPr/>
          <p:nvPr/>
        </p:nvSpPr>
        <p:spPr>
          <a:xfrm>
            <a:off x="1331640" y="1637123"/>
            <a:ext cx="1656184" cy="585752"/>
          </a:xfrm>
          <a:prstGeom prst="round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DE72633E-8E33-10F0-9569-A621648D0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9456" y="3014991"/>
            <a:ext cx="1785308" cy="370658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72DB50AD-B836-558A-CD0E-F68D47AFE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037627"/>
            <a:ext cx="3761558" cy="493819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xmlns="" id="{05B8E038-BC9E-F8F9-F0F1-6E76FBC9C2B2}"/>
              </a:ext>
            </a:extLst>
          </p:cNvPr>
          <p:cNvSpPr/>
          <p:nvPr/>
        </p:nvSpPr>
        <p:spPr>
          <a:xfrm>
            <a:off x="7259456" y="2979044"/>
            <a:ext cx="912944" cy="27965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786099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981076"/>
            <a:ext cx="8229600" cy="585752"/>
          </a:xfrm>
        </p:spPr>
        <p:txBody>
          <a:bodyPr/>
          <a:lstStyle/>
          <a:p>
            <a:r>
              <a:rPr lang="hu-HU" dirty="0"/>
              <a:t>Keresési példa 2.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24536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  <a:p>
            <a:pPr algn="ctr"/>
            <a:endParaRPr lang="hu-HU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290F25F0-B539-F1E8-45D0-5CC2EAC9E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1866983"/>
            <a:ext cx="7668344" cy="463620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AEDA95B6-83AE-205E-0326-75DC0BAA2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501" y="1525906"/>
            <a:ext cx="3761558" cy="493819"/>
          </a:xfrm>
          <a:prstGeom prst="rect">
            <a:avLst/>
          </a:prstGeom>
        </p:spPr>
      </p:pic>
      <p:sp>
        <p:nvSpPr>
          <p:cNvPr id="7" name="Lefelé nyíl 10">
            <a:extLst>
              <a:ext uri="{FF2B5EF4-FFF2-40B4-BE49-F238E27FC236}">
                <a16:creationId xmlns:a16="http://schemas.microsoft.com/office/drawing/2014/main" xmlns="" id="{FA176A0D-B07D-CE4B-149A-6F842F8E22BD}"/>
              </a:ext>
            </a:extLst>
          </p:cNvPr>
          <p:cNvSpPr/>
          <p:nvPr/>
        </p:nvSpPr>
        <p:spPr>
          <a:xfrm>
            <a:off x="7092280" y="1898456"/>
            <a:ext cx="288032" cy="33670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xmlns="" id="{6636BFC1-69F4-89C8-707C-1A4702D9425F}"/>
              </a:ext>
            </a:extLst>
          </p:cNvPr>
          <p:cNvSpPr/>
          <p:nvPr/>
        </p:nvSpPr>
        <p:spPr>
          <a:xfrm>
            <a:off x="6804248" y="2780928"/>
            <a:ext cx="1080120" cy="216024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xmlns="" id="{5F8CFA08-9E8D-EEC0-3AEB-6866E4E3B81D}"/>
              </a:ext>
            </a:extLst>
          </p:cNvPr>
          <p:cNvSpPr/>
          <p:nvPr/>
        </p:nvSpPr>
        <p:spPr>
          <a:xfrm>
            <a:off x="751696" y="1635234"/>
            <a:ext cx="4252786" cy="369332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hu-HU" b="1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„perhatékonyság”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A032226F-4B2F-52F0-6E12-DBED374068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6159"/>
          <a:stretch/>
        </p:blipFill>
        <p:spPr>
          <a:xfrm>
            <a:off x="4292901" y="3298084"/>
            <a:ext cx="4680158" cy="1174037"/>
          </a:xfrm>
          <a:prstGeom prst="rect">
            <a:avLst/>
          </a:prstGeom>
        </p:spPr>
      </p:pic>
      <p:sp>
        <p:nvSpPr>
          <p:cNvPr id="12" name="Nyíl: lefelé mutató 11">
            <a:extLst>
              <a:ext uri="{FF2B5EF4-FFF2-40B4-BE49-F238E27FC236}">
                <a16:creationId xmlns:a16="http://schemas.microsoft.com/office/drawing/2014/main" xmlns="" id="{3E90385C-4D20-5E1B-51AF-620C767E47BB}"/>
              </a:ext>
            </a:extLst>
          </p:cNvPr>
          <p:cNvSpPr/>
          <p:nvPr/>
        </p:nvSpPr>
        <p:spPr>
          <a:xfrm>
            <a:off x="6517990" y="2860346"/>
            <a:ext cx="286258" cy="41368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xmlns="" id="{589F05E9-DB77-D06F-B2FE-40873C3AC448}"/>
              </a:ext>
            </a:extLst>
          </p:cNvPr>
          <p:cNvSpPr/>
          <p:nvPr/>
        </p:nvSpPr>
        <p:spPr>
          <a:xfrm>
            <a:off x="4427984" y="4149081"/>
            <a:ext cx="1368152" cy="28803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59202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640960" cy="1008112"/>
          </a:xfrm>
        </p:spPr>
        <p:txBody>
          <a:bodyPr/>
          <a:lstStyle/>
          <a:p>
            <a:r>
              <a:rPr lang="hu-HU" sz="3200" b="1" dirty="0"/>
              <a:t>OGYK katalógusa</a:t>
            </a:r>
            <a:r>
              <a:rPr lang="hu-HU" sz="3200" dirty="0"/>
              <a:t>: </a:t>
            </a:r>
            <a:r>
              <a:rPr lang="hu-HU" sz="3200" dirty="0">
                <a:hlinkClick r:id="rId2"/>
              </a:rPr>
              <a:t>https://opacplus.ogyk.hu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64496"/>
          </a:xfrm>
        </p:spPr>
        <p:txBody>
          <a:bodyPr/>
          <a:lstStyle/>
          <a:p>
            <a:r>
              <a:rPr lang="hu-HU" dirty="0"/>
              <a:t>A katalógus valamennyi szolgáltatásának igénybe vételéhez - </a:t>
            </a:r>
            <a:r>
              <a:rPr lang="hu-HU" cap="all" dirty="0"/>
              <a:t>bejelentkezés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40079" r="1588" b="18076"/>
          <a:stretch/>
        </p:blipFill>
        <p:spPr>
          <a:xfrm>
            <a:off x="491214" y="3284984"/>
            <a:ext cx="4032448" cy="99210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b="3553"/>
          <a:stretch/>
        </p:blipFill>
        <p:spPr>
          <a:xfrm>
            <a:off x="4932041" y="3284984"/>
            <a:ext cx="3754760" cy="2880320"/>
          </a:xfrm>
          <a:prstGeom prst="rect">
            <a:avLst/>
          </a:prstGeom>
        </p:spPr>
      </p:pic>
      <p:sp>
        <p:nvSpPr>
          <p:cNvPr id="6" name="Jobbra nyíl 5"/>
          <p:cNvSpPr/>
          <p:nvPr/>
        </p:nvSpPr>
        <p:spPr>
          <a:xfrm rot="781921">
            <a:off x="3203848" y="4149080"/>
            <a:ext cx="2304256" cy="43204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1403648" y="3501008"/>
            <a:ext cx="1781160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58573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640960" cy="864096"/>
          </a:xfrm>
        </p:spPr>
        <p:txBody>
          <a:bodyPr/>
          <a:lstStyle/>
          <a:p>
            <a:r>
              <a:rPr lang="hu-HU" sz="3200" b="1" dirty="0"/>
              <a:t>OGYK katalógusa</a:t>
            </a:r>
            <a:r>
              <a:rPr lang="hu-HU" sz="3200" dirty="0"/>
              <a:t>: </a:t>
            </a:r>
            <a:r>
              <a:rPr lang="hu-HU" sz="3200" dirty="0">
                <a:hlinkClick r:id="rId2"/>
              </a:rPr>
              <a:t>https://opacplus.ogyk.hu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24536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A katalógus valamennyi szolgáltatásának igénybe vételéhez – </a:t>
            </a:r>
            <a:r>
              <a:rPr lang="hu-HU" b="1" cap="all" dirty="0"/>
              <a:t>bejelentkezés</a:t>
            </a:r>
          </a:p>
          <a:p>
            <a:pPr lvl="1"/>
            <a:r>
              <a:rPr lang="hu-HU" cap="all" dirty="0"/>
              <a:t>R</a:t>
            </a:r>
            <a:r>
              <a:rPr lang="hu-HU" dirty="0"/>
              <a:t>aktári dokumentumok igénylése</a:t>
            </a:r>
          </a:p>
          <a:p>
            <a:pPr lvl="1"/>
            <a:r>
              <a:rPr lang="hu-HU" dirty="0"/>
              <a:t>Találati listák és keresőkérdések mentése</a:t>
            </a:r>
          </a:p>
          <a:p>
            <a:pPr lvl="1"/>
            <a:r>
              <a:rPr lang="hu-HU" dirty="0"/>
              <a:t>Értesítések beállítása („témafigyelés”)</a:t>
            </a:r>
          </a:p>
          <a:p>
            <a:pPr lvl="1"/>
            <a:r>
              <a:rPr lang="hu-HU" dirty="0"/>
              <a:t>E-polc, ezen belül: kategorizálás, címkézés</a:t>
            </a:r>
          </a:p>
          <a:p>
            <a:pPr lvl="1"/>
            <a:r>
              <a:rPr lang="hu-HU" dirty="0"/>
              <a:t>Távoli hozzáférés előfizetett online adatbázisokhoz</a:t>
            </a:r>
          </a:p>
          <a:p>
            <a:pPr lvl="1"/>
            <a:r>
              <a:rPr lang="hu-HU" b="1" dirty="0"/>
              <a:t>Rapid-kérés</a:t>
            </a:r>
            <a:r>
              <a:rPr lang="hu-HU" dirty="0"/>
              <a:t> indítása a </a:t>
            </a:r>
            <a:r>
              <a:rPr lang="hu-HU" dirty="0" err="1"/>
              <a:t>Central</a:t>
            </a:r>
            <a:r>
              <a:rPr lang="hu-HU" dirty="0"/>
              <a:t> </a:t>
            </a:r>
            <a:r>
              <a:rPr lang="hu-HU" dirty="0" err="1"/>
              <a:t>Discovery</a:t>
            </a:r>
            <a:r>
              <a:rPr lang="hu-HU" dirty="0"/>
              <a:t> Index minősített tartalmainak beszerzésére</a:t>
            </a:r>
          </a:p>
          <a:p>
            <a:pPr lvl="1"/>
            <a:endParaRPr lang="hu-HU" dirty="0"/>
          </a:p>
          <a:p>
            <a:pPr lvl="1"/>
            <a:endParaRPr lang="hu-HU" cap="all" dirty="0"/>
          </a:p>
        </p:txBody>
      </p:sp>
    </p:spTree>
    <p:extLst>
      <p:ext uri="{BB962C8B-B14F-4D97-AF65-F5344CB8AC3E}">
        <p14:creationId xmlns:p14="http://schemas.microsoft.com/office/powerpoint/2010/main" val="4014826807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723345"/>
          </a:xfrm>
        </p:spPr>
        <p:txBody>
          <a:bodyPr/>
          <a:lstStyle/>
          <a:p>
            <a:r>
              <a:rPr lang="hu-HU" sz="3000" dirty="0"/>
              <a:t>Raktári dokumentumok igénylése – elektronikusan 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E5ED8465-17AE-9DBD-B39C-72596068E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2060848"/>
            <a:ext cx="7061539" cy="1582443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xmlns="" id="{09287381-03BD-CE57-A793-45E8E893B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228" y="2348880"/>
            <a:ext cx="3011685" cy="695004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xmlns="" id="{D39F1785-3D67-F6F5-97DC-C49C44081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810890"/>
            <a:ext cx="4005419" cy="499915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xmlns="" id="{D2BA2D65-9B67-9522-9754-EA3E4AB5B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128" y="3801542"/>
            <a:ext cx="6173346" cy="2905506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xmlns="" id="{29093809-8A0D-324E-DF92-A5C85F9483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7784" y="4655027"/>
            <a:ext cx="5828498" cy="877786"/>
          </a:xfrm>
          <a:prstGeom prst="rect">
            <a:avLst/>
          </a:prstGeom>
        </p:spPr>
      </p:pic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xmlns="" id="{F211E055-654B-C2FE-72C2-106EFBEB768D}"/>
              </a:ext>
            </a:extLst>
          </p:cNvPr>
          <p:cNvCxnSpPr>
            <a:cxnSpLocks/>
          </p:cNvCxnSpPr>
          <p:nvPr/>
        </p:nvCxnSpPr>
        <p:spPr>
          <a:xfrm flipV="1">
            <a:off x="1979712" y="5166794"/>
            <a:ext cx="1008112" cy="5273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Kép 28">
            <a:extLst>
              <a:ext uri="{FF2B5EF4-FFF2-40B4-BE49-F238E27FC236}">
                <a16:creationId xmlns:a16="http://schemas.microsoft.com/office/drawing/2014/main" xmlns="" id="{E0B8B117-757A-AFF7-8939-9B6F5FF452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1328" y="5579376"/>
            <a:ext cx="4652124" cy="1097966"/>
          </a:xfrm>
          <a:prstGeom prst="rect">
            <a:avLst/>
          </a:prstGeom>
        </p:spPr>
      </p:pic>
      <p:cxnSp>
        <p:nvCxnSpPr>
          <p:cNvPr id="34" name="Egyenes összekötő nyíllal 33">
            <a:extLst>
              <a:ext uri="{FF2B5EF4-FFF2-40B4-BE49-F238E27FC236}">
                <a16:creationId xmlns:a16="http://schemas.microsoft.com/office/drawing/2014/main" xmlns="" id="{3D3C5D9A-179B-34D3-6D4F-1BFC1C93850C}"/>
              </a:ext>
            </a:extLst>
          </p:cNvPr>
          <p:cNvCxnSpPr/>
          <p:nvPr/>
        </p:nvCxnSpPr>
        <p:spPr>
          <a:xfrm flipV="1">
            <a:off x="2486310" y="6115429"/>
            <a:ext cx="1440160" cy="1809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zis 34">
            <a:extLst>
              <a:ext uri="{FF2B5EF4-FFF2-40B4-BE49-F238E27FC236}">
                <a16:creationId xmlns:a16="http://schemas.microsoft.com/office/drawing/2014/main" xmlns="" id="{190A6220-2F50-C73B-441F-74A9D8F67B6C}"/>
              </a:ext>
            </a:extLst>
          </p:cNvPr>
          <p:cNvSpPr/>
          <p:nvPr/>
        </p:nvSpPr>
        <p:spPr>
          <a:xfrm>
            <a:off x="5148064" y="6386298"/>
            <a:ext cx="1440160" cy="32075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412896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A </a:t>
            </a:r>
            <a:r>
              <a:rPr lang="hu-HU" sz="2800" dirty="0" err="1"/>
              <a:t>discovery</a:t>
            </a:r>
            <a:r>
              <a:rPr lang="hu-HU" sz="2800" dirty="0"/>
              <a:t> katalógus egyéb funkciói 1.</a:t>
            </a:r>
            <a:br>
              <a:rPr lang="hu-HU" sz="2800" dirty="0"/>
            </a:br>
            <a:r>
              <a:rPr lang="hu-HU" sz="3000" dirty="0"/>
              <a:t>Keresőkérdések mentése – értesítés beállítása („témafigyelés”)</a:t>
            </a:r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57" y="2293126"/>
            <a:ext cx="7518956" cy="4104456"/>
          </a:xfrm>
          <a:prstGeom prst="rect">
            <a:avLst/>
          </a:prstGeom>
          <a:noFill/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39789" r="14394" b="9733"/>
          <a:stretch/>
        </p:blipFill>
        <p:spPr>
          <a:xfrm>
            <a:off x="4702332" y="3362389"/>
            <a:ext cx="2736304" cy="57606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l="1779" r="-1" b="2356"/>
          <a:stretch/>
        </p:blipFill>
        <p:spPr>
          <a:xfrm>
            <a:off x="4788024" y="4050999"/>
            <a:ext cx="2277876" cy="2258321"/>
          </a:xfrm>
          <a:prstGeom prst="rect">
            <a:avLst/>
          </a:prstGeom>
        </p:spPr>
      </p:pic>
      <p:sp>
        <p:nvSpPr>
          <p:cNvPr id="7" name="Lefelé nyíl 6"/>
          <p:cNvSpPr/>
          <p:nvPr/>
        </p:nvSpPr>
        <p:spPr>
          <a:xfrm>
            <a:off x="6156176" y="3826194"/>
            <a:ext cx="261743" cy="46690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07504" y="6132896"/>
            <a:ext cx="4224233" cy="446276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r>
              <a:rPr lang="hu-HU" sz="2300" b="1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Bejelentkezés </a:t>
            </a:r>
            <a:r>
              <a:rPr lang="hu-HU" sz="2300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a katalógusba!</a:t>
            </a:r>
          </a:p>
        </p:txBody>
      </p:sp>
    </p:spTree>
    <p:extLst>
      <p:ext uri="{BB962C8B-B14F-4D97-AF65-F5344CB8AC3E}">
        <p14:creationId xmlns:p14="http://schemas.microsoft.com/office/powerpoint/2010/main" val="3062078932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A </a:t>
            </a:r>
            <a:r>
              <a:rPr lang="hu-HU" sz="2800" dirty="0" err="1"/>
              <a:t>discovery</a:t>
            </a:r>
            <a:r>
              <a:rPr lang="hu-HU" sz="2800" dirty="0"/>
              <a:t> katalógus egyéb funkciói 2.</a:t>
            </a:r>
            <a:br>
              <a:rPr lang="hu-HU" sz="2800" dirty="0"/>
            </a:br>
            <a:r>
              <a:rPr lang="hu-HU" sz="3000" dirty="0"/>
              <a:t>E-polcra mentés, címkézés</a:t>
            </a:r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7030322" cy="2232248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58" y="4293096"/>
            <a:ext cx="5822155" cy="2304256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3563888" y="4221088"/>
            <a:ext cx="1512168" cy="100811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7020272" y="3284984"/>
            <a:ext cx="360040" cy="360040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7812360" y="5229200"/>
            <a:ext cx="900653" cy="72008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07504" y="6132896"/>
            <a:ext cx="4224233" cy="446276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r>
              <a:rPr lang="hu-HU" sz="2300" b="1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Bejelentkezés </a:t>
            </a:r>
            <a:r>
              <a:rPr lang="hu-HU" sz="2300" kern="1200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  <a:cs typeface="Arial" charset="0"/>
              </a:rPr>
              <a:t>a katalógusba!</a:t>
            </a:r>
          </a:p>
        </p:txBody>
      </p:sp>
    </p:spTree>
    <p:extLst>
      <p:ext uri="{BB962C8B-B14F-4D97-AF65-F5344CB8AC3E}">
        <p14:creationId xmlns:p14="http://schemas.microsoft.com/office/powerpoint/2010/main" val="2462407209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A </a:t>
            </a:r>
            <a:r>
              <a:rPr lang="hu-HU" sz="2800" dirty="0" err="1"/>
              <a:t>discovery</a:t>
            </a:r>
            <a:r>
              <a:rPr lang="hu-HU" sz="2800" dirty="0"/>
              <a:t> katalógus egyéb funkciói 3.</a:t>
            </a:r>
            <a:br>
              <a:rPr lang="hu-HU" sz="2800" dirty="0"/>
            </a:br>
            <a:r>
              <a:rPr lang="hu-HU" sz="3000" dirty="0"/>
              <a:t>Hivatkozás-követés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6373EBE3-8B75-8253-FFFA-C7B7956CE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323007"/>
            <a:ext cx="7525800" cy="181952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ED2C81BA-3ECB-15A6-4C0E-694884833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13" y="4540347"/>
            <a:ext cx="3762900" cy="135273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B4EE0EB7-F838-D6AF-A5C9-ED11FEE9A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27788">
            <a:off x="3489469" y="2932504"/>
            <a:ext cx="2458863" cy="1524933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xmlns="" id="{38E4FE9C-37DA-6171-EDA4-5F3D32543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084" y="3694970"/>
            <a:ext cx="3505689" cy="124794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BB14C17C-9B80-8C24-FF82-0780F0B3A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2710652"/>
            <a:ext cx="389940" cy="1086259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xmlns="" id="{D3EEBE20-542A-BBE7-1DC8-1E3CD92BD1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2284" y="4708192"/>
            <a:ext cx="3024336" cy="201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26482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863749"/>
          </a:xfrm>
        </p:spPr>
        <p:txBody>
          <a:bodyPr/>
          <a:lstStyle/>
          <a:p>
            <a:r>
              <a:rPr lang="hu-HU" sz="2800" dirty="0"/>
              <a:t>A </a:t>
            </a:r>
            <a:r>
              <a:rPr lang="hu-HU" sz="2800" dirty="0" err="1"/>
              <a:t>discovery</a:t>
            </a:r>
            <a:r>
              <a:rPr lang="hu-HU" sz="2800" dirty="0"/>
              <a:t> katalógus egyéb funkciói 4</a:t>
            </a:r>
            <a:r>
              <a:rPr lang="hu-HU" dirty="0"/>
              <a:t>.</a:t>
            </a:r>
            <a:br>
              <a:rPr lang="hu-HU" dirty="0"/>
            </a:br>
            <a:r>
              <a:rPr lang="hu-HU" sz="3000" dirty="0"/>
              <a:t>Eredmények személyre-szabása</a:t>
            </a:r>
          </a:p>
        </p:txBody>
      </p:sp>
      <p:pic>
        <p:nvPicPr>
          <p:cNvPr id="8" name="Tartalom helye 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2276872"/>
            <a:ext cx="6696744" cy="2223949"/>
          </a:xfrm>
          <a:prstGeom prst="rect">
            <a:avLst/>
          </a:prstGeom>
        </p:spPr>
      </p:pic>
      <p:pic>
        <p:nvPicPr>
          <p:cNvPr id="9" name="Kép 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16"/>
          <a:stretch/>
        </p:blipFill>
        <p:spPr bwMode="auto">
          <a:xfrm>
            <a:off x="3995936" y="2708920"/>
            <a:ext cx="4968552" cy="3888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lipszis 9"/>
          <p:cNvSpPr/>
          <p:nvPr/>
        </p:nvSpPr>
        <p:spPr>
          <a:xfrm>
            <a:off x="2483768" y="2204864"/>
            <a:ext cx="1008112" cy="432048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Ellipszis 10"/>
          <p:cNvSpPr/>
          <p:nvPr/>
        </p:nvSpPr>
        <p:spPr>
          <a:xfrm>
            <a:off x="7740352" y="6237312"/>
            <a:ext cx="1296144" cy="432048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159638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-84197" y="1340767"/>
            <a:ext cx="8697913" cy="288033"/>
          </a:xfrm>
        </p:spPr>
        <p:txBody>
          <a:bodyPr/>
          <a:lstStyle/>
          <a:p>
            <a:pPr eaLnBrk="1" hangingPunct="1"/>
            <a:r>
              <a:rPr lang="hu-HU" sz="3600" dirty="0"/>
              <a:t>Speciális keresési lehetőségek 1. </a:t>
            </a:r>
            <a:br>
              <a:rPr lang="hu-HU" sz="3600" dirty="0"/>
            </a:br>
            <a:r>
              <a:rPr lang="hu-HU" sz="3600" dirty="0"/>
              <a:t>Folyóiratok keresése („Journal </a:t>
            </a:r>
            <a:r>
              <a:rPr lang="hu-HU" sz="3600" dirty="0" err="1"/>
              <a:t>Search</a:t>
            </a:r>
            <a:r>
              <a:rPr lang="hu-HU" sz="3600" dirty="0"/>
              <a:t>”)</a:t>
            </a:r>
            <a:endParaRPr lang="hu-HU" sz="36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199522" y="5085184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pic>
        <p:nvPicPr>
          <p:cNvPr id="5" name="Tartalom helye 4"/>
          <p:cNvPicPr>
            <a:picLocks noGrp="1"/>
          </p:cNvPicPr>
          <p:nvPr>
            <p:ph idx="1"/>
          </p:nvPr>
        </p:nvPicPr>
        <p:blipFill rotWithShape="1">
          <a:blip r:embed="rId2"/>
          <a:srcRect l="51206" t="58806" b="15563"/>
          <a:stretch/>
        </p:blipFill>
        <p:spPr bwMode="auto">
          <a:xfrm>
            <a:off x="107504" y="2143553"/>
            <a:ext cx="4113724" cy="1850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1908"/>
          <a:stretch/>
        </p:blipFill>
        <p:spPr>
          <a:xfrm>
            <a:off x="2915816" y="3717032"/>
            <a:ext cx="5976744" cy="2880320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1228262" y="2636912"/>
            <a:ext cx="1872208" cy="432048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9839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rtalom helye 12"/>
          <p:cNvGraphicFramePr>
            <a:graphicFrameLocks noGrp="1"/>
          </p:cNvGraphicFramePr>
          <p:nvPr>
            <p:ph idx="1"/>
          </p:nvPr>
        </p:nvGraphicFramePr>
        <p:xfrm>
          <a:off x="457200" y="2205038"/>
          <a:ext cx="8229600" cy="4608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1151781"/>
          </a:xfrm>
        </p:spPr>
        <p:txBody>
          <a:bodyPr/>
          <a:lstStyle/>
          <a:p>
            <a:r>
              <a:rPr lang="hu-HU" dirty="0"/>
              <a:t> Páratlanul gazdag könyvtári állomány 2.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05" y="4691410"/>
            <a:ext cx="1453665" cy="2052149"/>
          </a:xfrm>
          <a:prstGeom prst="rect">
            <a:avLst/>
          </a:prstGeom>
        </p:spPr>
      </p:pic>
      <p:sp>
        <p:nvSpPr>
          <p:cNvPr id="20" name="AutoShape 2" descr="https://konyvtar.parlament.hu/documents/56469078/64100133/hilpert-routledge.jpg/1da46022-d8b7-c6dd-ae1e-af3cf0f9591e?t=16685889437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9"/>
          <a:srcRect l="16179" r="16833"/>
          <a:stretch/>
        </p:blipFill>
        <p:spPr>
          <a:xfrm>
            <a:off x="653702" y="4691410"/>
            <a:ext cx="1395115" cy="208262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10"/>
          <a:srcRect l="35946" r="36335" b="11201"/>
          <a:stretch/>
        </p:blipFill>
        <p:spPr>
          <a:xfrm>
            <a:off x="4045252" y="4660934"/>
            <a:ext cx="1248670" cy="21000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11"/>
          <a:srcRect l="33620" r="33620" b="11121"/>
          <a:stretch/>
        </p:blipFill>
        <p:spPr>
          <a:xfrm>
            <a:off x="7370876" y="4660934"/>
            <a:ext cx="1315924" cy="20826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12"/>
          <a:srcRect l="34881" r="34880" b="11600"/>
          <a:stretch/>
        </p:blipFill>
        <p:spPr>
          <a:xfrm>
            <a:off x="5652120" y="4669638"/>
            <a:ext cx="1351322" cy="207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52989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700808"/>
            <a:ext cx="9108504" cy="216024"/>
          </a:xfrm>
        </p:spPr>
        <p:txBody>
          <a:bodyPr/>
          <a:lstStyle/>
          <a:p>
            <a:r>
              <a:rPr lang="hu-HU" sz="3600" dirty="0"/>
              <a:t>Speciális keresési lehetőségek 2.</a:t>
            </a:r>
            <a:br>
              <a:rPr lang="hu-HU" sz="3600" dirty="0"/>
            </a:br>
            <a:r>
              <a:rPr lang="hu-HU" sz="3600" dirty="0"/>
              <a:t>Újságcikkek keresése („</a:t>
            </a:r>
            <a:r>
              <a:rPr lang="hu-HU" sz="3600" dirty="0" err="1"/>
              <a:t>Newspaper</a:t>
            </a:r>
            <a:r>
              <a:rPr lang="hu-HU" sz="3600" dirty="0"/>
              <a:t> </a:t>
            </a:r>
            <a:r>
              <a:rPr lang="hu-HU" sz="3600" dirty="0" err="1"/>
              <a:t>Search</a:t>
            </a:r>
            <a:r>
              <a:rPr lang="hu-HU" sz="3600" dirty="0"/>
              <a:t>”)</a:t>
            </a:r>
            <a:r>
              <a:rPr lang="hu-HU" dirty="0"/>
              <a:t> </a:t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609" t="82750" r="558" b="574"/>
          <a:stretch/>
        </p:blipFill>
        <p:spPr bwMode="auto">
          <a:xfrm>
            <a:off x="89756" y="2730437"/>
            <a:ext cx="3960440" cy="12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r="-1818"/>
          <a:stretch/>
        </p:blipFill>
        <p:spPr>
          <a:xfrm>
            <a:off x="89756" y="2116569"/>
            <a:ext cx="4032448" cy="613868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773832" y="2897770"/>
            <a:ext cx="2664296" cy="36004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59E3A27D-7F94-69C0-7698-A811819F6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928" y="3458568"/>
            <a:ext cx="4824536" cy="310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31628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863749"/>
          </a:xfrm>
        </p:spPr>
        <p:txBody>
          <a:bodyPr/>
          <a:lstStyle/>
          <a:p>
            <a:r>
              <a:rPr lang="hu-HU" sz="3600" dirty="0"/>
              <a:t>Új beszerzések 1.</a:t>
            </a:r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74" t="58806" r="51002" b="4417"/>
          <a:stretch/>
        </p:blipFill>
        <p:spPr bwMode="auto">
          <a:xfrm>
            <a:off x="179512" y="1916833"/>
            <a:ext cx="3960440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llipszis 4"/>
          <p:cNvSpPr/>
          <p:nvPr/>
        </p:nvSpPr>
        <p:spPr>
          <a:xfrm>
            <a:off x="323528" y="3645024"/>
            <a:ext cx="432048" cy="28803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D7420A4F-EE20-B89E-542A-1F9CD8937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5833" y="3366752"/>
            <a:ext cx="5292080" cy="3292850"/>
          </a:xfrm>
          <a:prstGeom prst="rect">
            <a:avLst/>
          </a:prstGeom>
        </p:spPr>
      </p:pic>
      <p:sp>
        <p:nvSpPr>
          <p:cNvPr id="10" name="Ellipszis 9">
            <a:extLst>
              <a:ext uri="{FF2B5EF4-FFF2-40B4-BE49-F238E27FC236}">
                <a16:creationId xmlns:a16="http://schemas.microsoft.com/office/drawing/2014/main" xmlns="" id="{169043AA-C29E-15DF-FE21-442A5568740C}"/>
              </a:ext>
            </a:extLst>
          </p:cNvPr>
          <p:cNvSpPr/>
          <p:nvPr/>
        </p:nvSpPr>
        <p:spPr>
          <a:xfrm>
            <a:off x="7524328" y="3212977"/>
            <a:ext cx="1008112" cy="432047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549013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CA2D774-FDE0-4C11-B65F-15B6D3E4A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/>
              <a:t>Új beszerzések 2.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xmlns="" id="{40FD0291-5A7A-8330-FDF0-7097AC832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52" t="2674" r="1852" b="6426"/>
          <a:stretch/>
        </p:blipFill>
        <p:spPr>
          <a:xfrm>
            <a:off x="0" y="1959660"/>
            <a:ext cx="3744416" cy="2448272"/>
          </a:xfrm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xmlns="" id="{30C8E44D-3502-F94C-6DE6-F4EFE0C2C484}"/>
              </a:ext>
            </a:extLst>
          </p:cNvPr>
          <p:cNvSpPr/>
          <p:nvPr/>
        </p:nvSpPr>
        <p:spPr>
          <a:xfrm>
            <a:off x="971600" y="4047892"/>
            <a:ext cx="2304256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13A8D3CE-7A5B-EF57-FDB7-FE03520D13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057" t="2170"/>
          <a:stretch/>
        </p:blipFill>
        <p:spPr>
          <a:xfrm>
            <a:off x="3275856" y="3356992"/>
            <a:ext cx="5796136" cy="324650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9A2FA835-6B5E-B803-4ED9-DA1B1C792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8612" y="3885895"/>
            <a:ext cx="679371" cy="34586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75E8FEA4-092D-EE40-0E9B-2AAAE7FFE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360" y="3502300"/>
            <a:ext cx="885553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39709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ím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864021"/>
          </a:xfrm>
        </p:spPr>
        <p:txBody>
          <a:bodyPr/>
          <a:lstStyle/>
          <a:p>
            <a:r>
              <a:rPr lang="hu-HU" altLang="hu-HU" sz="3700" b="1" dirty="0"/>
              <a:t>Könyvtári szolgáltatások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2060848"/>
            <a:ext cx="8507412" cy="4608240"/>
          </a:xfrm>
        </p:spPr>
        <p:txBody>
          <a:bodyPr/>
          <a:lstStyle/>
          <a:p>
            <a:pPr>
              <a:defRPr/>
            </a:pPr>
            <a:r>
              <a:rPr lang="hu-HU" sz="2600" dirty="0"/>
              <a:t>Olvasóterem (150 férőhely)</a:t>
            </a:r>
          </a:p>
          <a:p>
            <a:pPr>
              <a:defRPr/>
            </a:pPr>
            <a:r>
              <a:rPr lang="hu-HU" sz="2600" dirty="0"/>
              <a:t>Konzultációs szoba (csoportos tanulás) </a:t>
            </a:r>
          </a:p>
          <a:p>
            <a:pPr>
              <a:defRPr/>
            </a:pPr>
            <a:r>
              <a:rPr lang="hu-HU" sz="2600" dirty="0"/>
              <a:t>Csak helyben használat</a:t>
            </a:r>
          </a:p>
          <a:p>
            <a:pPr>
              <a:defRPr/>
            </a:pPr>
            <a:r>
              <a:rPr lang="hu-HU" sz="2600" dirty="0"/>
              <a:t>Számítógépes munkaállomások</a:t>
            </a:r>
          </a:p>
          <a:p>
            <a:pPr>
              <a:defRPr/>
            </a:pPr>
            <a:r>
              <a:rPr lang="hu-HU" sz="2600" dirty="0" err="1"/>
              <a:t>Wifi</a:t>
            </a:r>
            <a:r>
              <a:rPr lang="hu-HU" sz="2600" dirty="0"/>
              <a:t>, saját eszköz használata</a:t>
            </a:r>
          </a:p>
          <a:p>
            <a:pPr>
              <a:defRPr/>
            </a:pPr>
            <a:r>
              <a:rPr lang="hu-HU" sz="2600" dirty="0"/>
              <a:t>Fénymásolás, szkennelés</a:t>
            </a:r>
          </a:p>
          <a:p>
            <a:pPr>
              <a:defRPr/>
            </a:pPr>
            <a:r>
              <a:rPr lang="hu-HU" sz="2600" dirty="0"/>
              <a:t>Nyomtatás (saját eszközről is)</a:t>
            </a:r>
          </a:p>
          <a:p>
            <a:pPr>
              <a:defRPr/>
            </a:pPr>
            <a:r>
              <a:rPr lang="hu-HU" sz="2600" dirty="0"/>
              <a:t>Fotójegy</a:t>
            </a:r>
          </a:p>
          <a:p>
            <a:pPr>
              <a:defRPr/>
            </a:pPr>
            <a:r>
              <a:rPr lang="hu-HU" sz="2600" dirty="0"/>
              <a:t>Szaktájékoztatás - szakreferensek</a:t>
            </a:r>
          </a:p>
          <a:p>
            <a:pPr marL="0" indent="0">
              <a:buNone/>
              <a:defRPr/>
            </a:pPr>
            <a:endParaRPr lang="hu-HU" altLang="hu-HU" sz="2000" dirty="0"/>
          </a:p>
        </p:txBody>
      </p:sp>
      <p:pic>
        <p:nvPicPr>
          <p:cNvPr id="68612" name="Tartalom hely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80928"/>
            <a:ext cx="2449545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67933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ím 1"/>
          <p:cNvSpPr>
            <a:spLocks noGrp="1"/>
          </p:cNvSpPr>
          <p:nvPr>
            <p:ph type="title"/>
          </p:nvPr>
        </p:nvSpPr>
        <p:spPr>
          <a:xfrm>
            <a:off x="323850" y="1209675"/>
            <a:ext cx="8712200" cy="91397"/>
          </a:xfrm>
        </p:spPr>
        <p:txBody>
          <a:bodyPr/>
          <a:lstStyle/>
          <a:p>
            <a:r>
              <a:rPr lang="hu-HU" altLang="hu-HU" dirty="0"/>
              <a:t/>
            </a:r>
            <a:br>
              <a:rPr lang="hu-HU" altLang="hu-HU" dirty="0"/>
            </a:br>
            <a:r>
              <a:rPr lang="hu-HU" altLang="hu-HU" dirty="0"/>
              <a:t>Konzultációs szoba</a:t>
            </a:r>
            <a:br>
              <a:rPr lang="hu-HU" altLang="hu-HU" dirty="0"/>
            </a:br>
            <a:endParaRPr lang="hu-HU" dirty="0"/>
          </a:p>
        </p:txBody>
      </p:sp>
      <p:sp>
        <p:nvSpPr>
          <p:cNvPr id="52227" name="Tartalom helye 2"/>
          <p:cNvSpPr>
            <a:spLocks noGrp="1"/>
          </p:cNvSpPr>
          <p:nvPr>
            <p:ph idx="1"/>
          </p:nvPr>
        </p:nvSpPr>
        <p:spPr>
          <a:xfrm>
            <a:off x="744538" y="1787525"/>
            <a:ext cx="8229600" cy="482441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u-HU" altLang="hu-HU" sz="2400" dirty="0"/>
              <a:t>	</a:t>
            </a:r>
            <a:r>
              <a:rPr lang="hu-HU" altLang="hu-HU" sz="2400" dirty="0">
                <a:hlinkClick r:id="rId2"/>
              </a:rPr>
              <a:t>https://www.parlament.hu/web/orszaggyulesi-konyvtar/olvasoi-fiok#konzultacios_foglalas</a:t>
            </a:r>
            <a:endParaRPr lang="hu-HU" altLang="hu-HU" sz="2400" dirty="0"/>
          </a:p>
          <a:p>
            <a:pPr marL="0" indent="0">
              <a:buFont typeface="Arial" panose="020B0604020202020204" pitchFamily="34" charset="0"/>
              <a:buNone/>
            </a:pPr>
            <a:endParaRPr lang="hu-HU" alt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83" y="10821216"/>
            <a:ext cx="1349931" cy="900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Lekerekített téglalap 3"/>
          <p:cNvSpPr/>
          <p:nvPr/>
        </p:nvSpPr>
        <p:spPr>
          <a:xfrm>
            <a:off x="3008313" y="2349500"/>
            <a:ext cx="1851025" cy="503238"/>
          </a:xfrm>
          <a:prstGeom prst="roundRect">
            <a:avLst/>
          </a:prstGeom>
        </p:spPr>
        <p:txBody>
          <a:bodyPr anchor="ctr">
            <a:spAutoFit/>
          </a:bodyPr>
          <a:lstStyle/>
          <a:p>
            <a:pPr algn="ctr">
              <a:defRPr/>
            </a:pPr>
            <a:endParaRPr lang="hu-HU" dirty="0">
              <a:solidFill>
                <a:schemeClr val="bg2">
                  <a:lumMod val="2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 descr="Lehet, hogy egy kép erről: asztal és belső té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0" y="2788941"/>
            <a:ext cx="4704522" cy="35283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5217CA2C-83B7-DC1E-F3F2-992633ED37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12" y="2720809"/>
            <a:ext cx="2027262" cy="388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0807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Hol kérhetek segítséget? Kérdezze a könyvtárost!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0592" y="2190592"/>
            <a:ext cx="8229600" cy="4320480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hlinkClick r:id="rId2"/>
              </a:rPr>
              <a:t>https://konyvtar.parlament.hu/kerdezze-a-konyvtarost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CF7FC94A-609D-E8FE-DC19-B7D047F9A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1" y="3524138"/>
            <a:ext cx="5057652" cy="1690561"/>
          </a:xfrm>
          <a:prstGeom prst="rect">
            <a:avLst/>
          </a:prstGeom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xmlns="" id="{EAF7C3E8-6E3D-F99A-FC4B-E564FC647E94}"/>
              </a:ext>
            </a:extLst>
          </p:cNvPr>
          <p:cNvSpPr/>
          <p:nvPr/>
        </p:nvSpPr>
        <p:spPr>
          <a:xfrm>
            <a:off x="179513" y="3429000"/>
            <a:ext cx="158417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A70B2DEE-89D1-0FE7-39DF-0A6186E42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8837" y="2929335"/>
            <a:ext cx="3184571" cy="360918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7A7A91F3-8772-5A93-D842-C19DEECF0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4210064"/>
            <a:ext cx="1743607" cy="1743607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xmlns="" id="{4553BEC0-E0C1-AB3D-2B44-5B247FF4B4D8}"/>
              </a:ext>
            </a:extLst>
          </p:cNvPr>
          <p:cNvSpPr/>
          <p:nvPr/>
        </p:nvSpPr>
        <p:spPr>
          <a:xfrm>
            <a:off x="-184866" y="5610127"/>
            <a:ext cx="590465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Olvasói fiókból: </a:t>
            </a:r>
            <a:r>
              <a:rPr lang="hu-HU" sz="2800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hlinkClick r:id="rId7"/>
              </a:rPr>
              <a:t>https://login.ogyk.hu/</a:t>
            </a:r>
            <a:endParaRPr lang="hu-HU" sz="2800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sz="2800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93370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ím 1"/>
          <p:cNvSpPr>
            <a:spLocks noGrp="1"/>
          </p:cNvSpPr>
          <p:nvPr>
            <p:ph type="title"/>
          </p:nvPr>
        </p:nvSpPr>
        <p:spPr>
          <a:xfrm>
            <a:off x="728663" y="1412776"/>
            <a:ext cx="8229600" cy="1656183"/>
          </a:xfrm>
        </p:spPr>
        <p:txBody>
          <a:bodyPr/>
          <a:lstStyle/>
          <a:p>
            <a:r>
              <a:rPr lang="hu-HU" altLang="hu-HU" sz="3600" b="1" dirty="0">
                <a:solidFill>
                  <a:schemeClr val="tx1"/>
                </a:solidFill>
              </a:rPr>
              <a:t>OGYK honlap: https://konyvtar.parlament.hu/</a:t>
            </a:r>
            <a:br>
              <a:rPr lang="hu-HU" altLang="hu-HU" sz="3600" b="1" dirty="0">
                <a:solidFill>
                  <a:schemeClr val="tx1"/>
                </a:solidFill>
              </a:rPr>
            </a:br>
            <a:r>
              <a:rPr lang="hu-HU" altLang="hu-HU" sz="3600" b="1" dirty="0">
                <a:solidFill>
                  <a:schemeClr val="tx1"/>
                </a:solidFill>
              </a:rPr>
              <a:t/>
            </a:r>
            <a:br>
              <a:rPr lang="hu-HU" altLang="hu-HU" sz="3600" b="1" dirty="0">
                <a:solidFill>
                  <a:schemeClr val="tx1"/>
                </a:solidFill>
              </a:rPr>
            </a:br>
            <a:r>
              <a:rPr lang="hu-HU" altLang="hu-HU" sz="3600" b="1" dirty="0">
                <a:solidFill>
                  <a:schemeClr val="tx1"/>
                </a:solidFill>
              </a:rPr>
              <a:t/>
            </a:r>
            <a:br>
              <a:rPr lang="hu-HU" altLang="hu-HU" sz="3600" b="1" dirty="0">
                <a:solidFill>
                  <a:schemeClr val="tx1"/>
                </a:solidFill>
              </a:rPr>
            </a:br>
            <a:endParaRPr lang="hu-HU" altLang="hu-HU" sz="36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86" y="2168685"/>
            <a:ext cx="8766720" cy="443637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ím 1"/>
          <p:cNvSpPr>
            <a:spLocks noGrp="1"/>
          </p:cNvSpPr>
          <p:nvPr>
            <p:ph type="title"/>
          </p:nvPr>
        </p:nvSpPr>
        <p:spPr>
          <a:xfrm>
            <a:off x="728663" y="1773238"/>
            <a:ext cx="8229600" cy="576262"/>
          </a:xfrm>
        </p:spPr>
        <p:txBody>
          <a:bodyPr/>
          <a:lstStyle/>
          <a:p>
            <a:r>
              <a:rPr lang="hu-HU" altLang="hu-HU" sz="3600" b="1" dirty="0">
                <a:solidFill>
                  <a:schemeClr val="tx1"/>
                </a:solidFill>
              </a:rPr>
              <a:t>Várjuk Önöket szeretettel az Országgyűlési Könyvtárban!</a:t>
            </a:r>
            <a:r>
              <a:rPr lang="hu-HU" altLang="hu-HU" sz="3600" b="1" dirty="0"/>
              <a:t/>
            </a:r>
            <a:br>
              <a:rPr lang="hu-HU" altLang="hu-HU" sz="3600" b="1" dirty="0"/>
            </a:br>
            <a:r>
              <a:rPr lang="hu-HU" altLang="hu-HU" sz="3600" b="1" dirty="0"/>
              <a:t/>
            </a:r>
            <a:br>
              <a:rPr lang="hu-HU" altLang="hu-HU" sz="3600" b="1" dirty="0"/>
            </a:br>
            <a:endParaRPr lang="hu-HU" alt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250825" y="1628775"/>
            <a:ext cx="8208963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hu-HU" altLang="hu-HU" sz="2200" b="1" dirty="0">
              <a:latin typeface="Georgia" panose="02040502050405020303" pitchFamily="18" charset="0"/>
            </a:endParaRPr>
          </a:p>
          <a:p>
            <a:pPr>
              <a:defRPr/>
            </a:pPr>
            <a:endParaRPr lang="hu-HU" altLang="hu-HU" sz="2200" b="1" dirty="0">
              <a:latin typeface="Georgia" panose="02040502050405020303" pitchFamily="18" charset="0"/>
            </a:endParaRPr>
          </a:p>
          <a:p>
            <a:pPr lvl="1">
              <a:defRPr/>
            </a:pPr>
            <a:endParaRPr lang="hu-HU" altLang="hu-HU" dirty="0">
              <a:latin typeface="Georgia" panose="02040502050405020303" pitchFamily="18" charset="0"/>
            </a:endParaRPr>
          </a:p>
          <a:p>
            <a:pPr lvl="1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94212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071" y="2343743"/>
            <a:ext cx="3074987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" y="2416080"/>
            <a:ext cx="2360294" cy="698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Cím 1"/>
          <p:cNvSpPr>
            <a:spLocks noGrp="1"/>
          </p:cNvSpPr>
          <p:nvPr>
            <p:ph type="title"/>
          </p:nvPr>
        </p:nvSpPr>
        <p:spPr>
          <a:xfrm>
            <a:off x="611559" y="4077072"/>
            <a:ext cx="8086353" cy="1728192"/>
          </a:xfrm>
        </p:spPr>
        <p:txBody>
          <a:bodyPr/>
          <a:lstStyle/>
          <a:p>
            <a:r>
              <a:rPr lang="hu-HU" altLang="hu-HU" dirty="0"/>
              <a:t>Köszönöm a megtisztelő figyelmet!</a:t>
            </a:r>
            <a:br>
              <a:rPr lang="hu-HU" altLang="hu-HU" dirty="0"/>
            </a:br>
            <a:r>
              <a:rPr lang="hu-HU" altLang="hu-HU" dirty="0"/>
              <a:t/>
            </a:r>
            <a:br>
              <a:rPr lang="hu-HU" altLang="hu-HU" dirty="0"/>
            </a:br>
            <a:r>
              <a:rPr lang="hu-HU" altLang="hu-HU" sz="3500" dirty="0"/>
              <a:t>dr. Varga Tímea, jogi szakreferens</a:t>
            </a:r>
            <a:br>
              <a:rPr lang="hu-HU" altLang="hu-HU" sz="3500" dirty="0"/>
            </a:br>
            <a:r>
              <a:rPr lang="hu-HU" altLang="hu-HU" sz="3500" dirty="0">
                <a:hlinkClick r:id="rId2"/>
              </a:rPr>
              <a:t>varga.timea@parlament.hu</a:t>
            </a:r>
            <a:r>
              <a:rPr lang="hu-HU" altLang="hu-HU" sz="3500" dirty="0"/>
              <a:t/>
            </a:r>
            <a:br>
              <a:rPr lang="hu-HU" altLang="hu-HU" sz="3500" dirty="0"/>
            </a:br>
            <a:r>
              <a:rPr lang="hu-HU" altLang="hu-HU" sz="3500" dirty="0"/>
              <a:t/>
            </a:r>
            <a:br>
              <a:rPr lang="hu-HU" altLang="hu-HU" sz="3500" dirty="0"/>
            </a:br>
            <a:r>
              <a:rPr lang="hu-HU" altLang="hu-HU" sz="3500" dirty="0"/>
              <a:t>dr. Horváth Eszter</a:t>
            </a:r>
            <a:br>
              <a:rPr lang="hu-HU" altLang="hu-HU" sz="3500" dirty="0"/>
            </a:br>
            <a:r>
              <a:rPr lang="hu-HU" altLang="hu-HU" sz="3500" dirty="0">
                <a:hlinkClick r:id="rId3"/>
              </a:rPr>
              <a:t>horvath.eszter@parlament.hu</a:t>
            </a:r>
            <a:r>
              <a:rPr lang="hu-HU" altLang="hu-HU" sz="3500" dirty="0"/>
              <a:t/>
            </a:r>
            <a:br>
              <a:rPr lang="hu-HU" altLang="hu-HU" sz="3500" dirty="0"/>
            </a:br>
            <a:r>
              <a:rPr lang="hu-HU" altLang="hu-HU" sz="3500" dirty="0"/>
              <a:t/>
            </a:r>
            <a:br>
              <a:rPr lang="hu-HU" altLang="hu-HU" sz="3500" dirty="0"/>
            </a:br>
            <a:r>
              <a:rPr lang="hu-HU" altLang="hu-HU" sz="3500" dirty="0"/>
              <a:t/>
            </a:r>
            <a:br>
              <a:rPr lang="hu-HU" altLang="hu-HU" sz="3500" dirty="0"/>
            </a:br>
            <a:r>
              <a:rPr lang="hu-HU" altLang="hu-HU" dirty="0"/>
              <a:t/>
            </a:r>
            <a:br>
              <a:rPr lang="hu-HU" altLang="hu-HU" dirty="0"/>
            </a:br>
            <a:endParaRPr lang="hu-HU" altLang="hu-HU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rtalom helye 12"/>
          <p:cNvGraphicFramePr>
            <a:graphicFrameLocks noGrp="1"/>
          </p:cNvGraphicFramePr>
          <p:nvPr>
            <p:ph idx="1"/>
          </p:nvPr>
        </p:nvGraphicFramePr>
        <p:xfrm>
          <a:off x="457200" y="2205038"/>
          <a:ext cx="8229600" cy="4464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1151781"/>
          </a:xfrm>
        </p:spPr>
        <p:txBody>
          <a:bodyPr/>
          <a:lstStyle/>
          <a:p>
            <a:r>
              <a:rPr lang="hu-HU" dirty="0"/>
              <a:t> Páratlanul gazdag könyvtári állomány 3.</a:t>
            </a:r>
          </a:p>
        </p:txBody>
      </p:sp>
      <p:sp>
        <p:nvSpPr>
          <p:cNvPr id="20" name="AutoShape 2" descr="https://konyvtar.parlament.hu/documents/56469078/64100133/hilpert-routledge.jpg/1da46022-d8b7-c6dd-ae1e-af3cf0f9591e?t=16685889437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7"/>
          <a:srcRect t="6992"/>
          <a:stretch/>
        </p:blipFill>
        <p:spPr>
          <a:xfrm>
            <a:off x="611560" y="4437199"/>
            <a:ext cx="1584176" cy="218041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8"/>
          <a:srcRect t="6628"/>
          <a:stretch/>
        </p:blipFill>
        <p:spPr>
          <a:xfrm>
            <a:off x="2195736" y="4437198"/>
            <a:ext cx="1533472" cy="218041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5021" y="4432106"/>
            <a:ext cx="1403044" cy="218551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1986" y="4437472"/>
            <a:ext cx="1425367" cy="215606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5832" y="4432106"/>
            <a:ext cx="1380491" cy="21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5862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ím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714375"/>
          </a:xfrm>
        </p:spPr>
        <p:txBody>
          <a:bodyPr/>
          <a:lstStyle/>
          <a:p>
            <a:r>
              <a:rPr lang="hu-HU" altLang="hu-HU"/>
              <a:t>Gyűjtemények</a:t>
            </a:r>
          </a:p>
        </p:txBody>
      </p:sp>
      <p:pic>
        <p:nvPicPr>
          <p:cNvPr id="45059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00" y="1695450"/>
            <a:ext cx="3465513" cy="2320925"/>
          </a:xfrm>
        </p:spPr>
      </p:pic>
      <p:sp>
        <p:nvSpPr>
          <p:cNvPr id="5" name="Lekerekített téglalap 4"/>
          <p:cNvSpPr/>
          <p:nvPr/>
        </p:nvSpPr>
        <p:spPr>
          <a:xfrm>
            <a:off x="2886075" y="2146300"/>
            <a:ext cx="3929063" cy="7191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Magyar Parlamenti Gyűjtemény</a:t>
            </a:r>
          </a:p>
        </p:txBody>
      </p:sp>
      <p:pic>
        <p:nvPicPr>
          <p:cNvPr id="6" name="Picture 2" descr="Képtalálat a következőre: „house commons document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b="7428"/>
          <a:stretch>
            <a:fillRect/>
          </a:stretch>
        </p:blipFill>
        <p:spPr bwMode="auto">
          <a:xfrm>
            <a:off x="7092950" y="1695450"/>
            <a:ext cx="1684338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kerekített téglalap 6"/>
          <p:cNvSpPr/>
          <p:nvPr/>
        </p:nvSpPr>
        <p:spPr>
          <a:xfrm>
            <a:off x="4355976" y="3070225"/>
            <a:ext cx="3248149" cy="7143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Külföldi Parlamenti Gyűjtemény</a:t>
            </a:r>
          </a:p>
        </p:txBody>
      </p:sp>
      <p:pic>
        <p:nvPicPr>
          <p:cNvPr id="45063" name="Picture 2" descr="Képtalálat a következőre: „un logo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729163"/>
            <a:ext cx="30480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KÃ©ptalÃ¡lat a kÃ¶vetkezÅre: âeuropean union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4916488"/>
            <a:ext cx="247967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468813"/>
            <a:ext cx="1671637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ekerekített téglalap 10"/>
          <p:cNvSpPr/>
          <p:nvPr/>
        </p:nvSpPr>
        <p:spPr>
          <a:xfrm>
            <a:off x="1263650" y="4397375"/>
            <a:ext cx="2967038" cy="558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ENSZ Letéti Gyűjtemény</a:t>
            </a:r>
          </a:p>
        </p:txBody>
      </p:sp>
      <p:sp>
        <p:nvSpPr>
          <p:cNvPr id="12" name="Lekerekített téglalap 11"/>
          <p:cNvSpPr/>
          <p:nvPr/>
        </p:nvSpPr>
        <p:spPr>
          <a:xfrm>
            <a:off x="1985963" y="5303838"/>
            <a:ext cx="2555875" cy="5603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EU Letéti Gyűjtemény</a:t>
            </a:r>
          </a:p>
        </p:txBody>
      </p:sp>
      <p:sp>
        <p:nvSpPr>
          <p:cNvPr id="13" name="Lekerekített téglalap 12"/>
          <p:cNvSpPr/>
          <p:nvPr/>
        </p:nvSpPr>
        <p:spPr>
          <a:xfrm>
            <a:off x="4972050" y="4900613"/>
            <a:ext cx="2981325" cy="57943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Muzeális Gyűjtemény</a:t>
            </a:r>
          </a:p>
        </p:txBody>
      </p:sp>
    </p:spTree>
    <p:extLst>
      <p:ext uri="{BB962C8B-B14F-4D97-AF65-F5344CB8AC3E}">
        <p14:creationId xmlns:p14="http://schemas.microsoft.com/office/powerpoint/2010/main" val="202908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Parlament">
  <a:themeElements>
    <a:clrScheme name="Parlament">
      <a:dk1>
        <a:srgbClr val="735637"/>
      </a:dk1>
      <a:lt1>
        <a:srgbClr val="FFFFFF"/>
      </a:lt1>
      <a:dk2>
        <a:srgbClr val="4B351E"/>
      </a:dk2>
      <a:lt2>
        <a:srgbClr val="F2F2F2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A8B5A"/>
      </a:hlink>
      <a:folHlink>
        <a:srgbClr val="91663B"/>
      </a:folHlink>
    </a:clrScheme>
    <a:fontScheme name="Parlament">
      <a:majorFont>
        <a:latin typeface="Adobe Jenson Pro"/>
        <a:ea typeface=""/>
        <a:cs typeface=""/>
      </a:majorFont>
      <a:minorFont>
        <a:latin typeface="Adobe Jenson Pro"/>
        <a:ea typeface=""/>
        <a:cs typeface="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kern="1200" dirty="0" smtClean="0">
            <a:solidFill>
              <a:schemeClr val="bg2">
                <a:lumMod val="25000"/>
              </a:schemeClr>
            </a:solidFill>
            <a:latin typeface="Arial" charset="0"/>
            <a:ea typeface="+mn-ea"/>
            <a:cs typeface="Arial" charset="0"/>
          </a:defRPr>
        </a:defPPr>
      </a:lstStyle>
    </a:spDef>
    <a:txDef>
      <a:spPr/>
      <a:bodyPr/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4040</TotalTime>
  <Words>1222</Words>
  <Application>Microsoft Office PowerPoint</Application>
  <PresentationFormat>Diavetítés a képernyőre (4:3 oldalarány)</PresentationFormat>
  <Paragraphs>341</Paragraphs>
  <Slides>78</Slides>
  <Notes>36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78</vt:i4>
      </vt:variant>
    </vt:vector>
  </HeadingPairs>
  <TitlesOfParts>
    <vt:vector size="79" baseType="lpstr">
      <vt:lpstr>1_Parlament</vt:lpstr>
      <vt:lpstr>A jogi információk forrásai  az Országgyűlési Könyvtárban 2024. január 13.</vt:lpstr>
      <vt:lpstr>Az Országgyűlési Könyvtár</vt:lpstr>
      <vt:lpstr>Elérhetőség, megközelítés https://konyvtar.parlament.hu/elerhetoseg </vt:lpstr>
      <vt:lpstr>Nyitva tartás</vt:lpstr>
      <vt:lpstr>Beiratkozás https://konyvtar.parlament.hu/beiratkozas </vt:lpstr>
      <vt:lpstr>Páratlanul gazdag könyvtári állomány 1.</vt:lpstr>
      <vt:lpstr> Páratlanul gazdag könyvtári állomány 2.</vt:lpstr>
      <vt:lpstr> Páratlanul gazdag könyvtári állomány 3.</vt:lpstr>
      <vt:lpstr>Gyűjtemények</vt:lpstr>
      <vt:lpstr>Magyar Parlamenti Gyűjtemény https://konyvtar.parlament.hu/magyar-parlamenti-gyujtemeny   </vt:lpstr>
      <vt:lpstr>Magyar Parlamenti Gyűjtemény Online források, kutatási segédletek </vt:lpstr>
      <vt:lpstr>Külföldi Parlamenti Gyűjtemény https://konyvtar.parlament.hu/kulfoldi-parlamenti-gyujtemeny   </vt:lpstr>
      <vt:lpstr>Külföldi Parlamenti Gyűjtemény Online források, kutatási segédletek</vt:lpstr>
      <vt:lpstr>ENSZ Letéti Gyűjtemény https://konyvtar.parlament.hu/hu/ensz   </vt:lpstr>
      <vt:lpstr>ENSZ Letéti Gyűjtemény Online források, kutatási segédletek</vt:lpstr>
      <vt:lpstr>ENSZ Letéti Gyűjtemény</vt:lpstr>
      <vt:lpstr>United Nations Digital Library https://digitallibrary.un.org/ </vt:lpstr>
      <vt:lpstr>ENSZ Letéti Gyűjtemény és Külföldi Parlamenti Gyűjtemény</vt:lpstr>
      <vt:lpstr>EU Letéti Gyűjteménye https://konyvtar.parlament.hu/hu/eu-leteti-gyujtemeny   </vt:lpstr>
      <vt:lpstr>EU Letéti Gyűjteménye</vt:lpstr>
      <vt:lpstr>EU Letéti Gyűjteménye</vt:lpstr>
      <vt:lpstr>Elektronikus kutatási segédletek https://konyvtar.parlament.hu/web/orszaggyulesi-konyvtar/online-jogi-forrasok    </vt:lpstr>
      <vt:lpstr>Jogi szakirodalmi források 1. Könyvek, tanulmánykötetek, kommentárok</vt:lpstr>
      <vt:lpstr>Jogi szakirodalmi források 1. Tanulmánykötetek, ünnepi kiadványok (magyar) </vt:lpstr>
      <vt:lpstr>Nagy olvasóterem, kézikönyvtár</vt:lpstr>
      <vt:lpstr>Digitális gyűjtemények: Magyar Jogi Portál (MJP) </vt:lpstr>
      <vt:lpstr>Jogi szakirodalmi források 1. Digitális gyűjtemények </vt:lpstr>
      <vt:lpstr>Jogi szakirodalmi források 1. Digitális gyűjtemények </vt:lpstr>
      <vt:lpstr>Digitális gyűjtemények </vt:lpstr>
      <vt:lpstr>Jogi szakirodalmi források 1.  Digitális gyűjtemények OGYK katalógusa: https://opacplus.ogyk.hu </vt:lpstr>
      <vt:lpstr>Jogi szakirodalmi források 2.</vt:lpstr>
      <vt:lpstr>Nagy olvasóterem, kézikönyvtár</vt:lpstr>
      <vt:lpstr>Jogi szakfolyóiratok http://opacplus.ogyk.hu/</vt:lpstr>
      <vt:lpstr>Hazai jogi szakfolyóiratok cikkei, tanulmányai: http://opacplus.ogyk.hu/</vt:lpstr>
      <vt:lpstr>OGYK katalógusa: https://opacplus.ogyk.hu </vt:lpstr>
      <vt:lpstr>Jogi szakfolyóiratok http://opacplus.ogyk.hu/ </vt:lpstr>
      <vt:lpstr>OGYK katalógusa: https://opacplus.ogyk.hu</vt:lpstr>
      <vt:lpstr>Digitális gyűjtemények: Magyar Jogi Portál (MJP) </vt:lpstr>
      <vt:lpstr>Jogi szakirodalmi források 2. </vt:lpstr>
      <vt:lpstr> OGYK katalógusa: https://opacplus.ogyk.hu </vt:lpstr>
      <vt:lpstr>Jogi szakirodalmi források 2. </vt:lpstr>
      <vt:lpstr>Jogi szakirodalmi források 2. http://opacplus.ogyk.hu/ </vt:lpstr>
      <vt:lpstr>Jogi szakirodalmi források 2. http://opacplus.ogyk.hu/</vt:lpstr>
      <vt:lpstr>Jogi szakirodalmi források 2. </vt:lpstr>
      <vt:lpstr>  ÚJ GENERÁCIÓS ONLINE SZOLGÁLTATÁS A KÜLFÖLDI SZAKIRODALOM ELÉRÉSHEZ - rapid  </vt:lpstr>
      <vt:lpstr>  rapid-kérés  </vt:lpstr>
      <vt:lpstr>rapid-kérés </vt:lpstr>
      <vt:lpstr>Jogforrások</vt:lpstr>
      <vt:lpstr>Nagy olvasóterem, kézikönyvtár</vt:lpstr>
      <vt:lpstr>Jogforrások</vt:lpstr>
      <vt:lpstr>Digitális gyűjtemények: Magyar Jogi Portál (MJP) </vt:lpstr>
      <vt:lpstr>Bírósági határozatok. Digitális gyűjtemények </vt:lpstr>
      <vt:lpstr>Bírósági határozatok. Digitális gyűjtemények </vt:lpstr>
      <vt:lpstr>Bírósági határozatok. Digitális gyűjtemények </vt:lpstr>
      <vt:lpstr>Magyar nyelvű előfizetett online adatbázisok  az OGYK-ban</vt:lpstr>
      <vt:lpstr>Idegen nyelvű előfizetett online adatbázisok  az OGYK-ban</vt:lpstr>
      <vt:lpstr>Előfizetett online adatbázisok  az OGYK-ban</vt:lpstr>
      <vt:lpstr>Primo – több, mint könyvtári katalógus http://opacplus.ogyk.hu/ </vt:lpstr>
      <vt:lpstr>Hogyan találom meg? Avagy a katalógus titkai  </vt:lpstr>
      <vt:lpstr>Keresési példa 1.</vt:lpstr>
      <vt:lpstr>Keresési példa 2.</vt:lpstr>
      <vt:lpstr>OGYK katalógusa: https://opacplus.ogyk.hu</vt:lpstr>
      <vt:lpstr>OGYK katalógusa: https://opacplus.ogyk.hu</vt:lpstr>
      <vt:lpstr>Raktári dokumentumok igénylése – elektronikusan </vt:lpstr>
      <vt:lpstr>A discovery katalógus egyéb funkciói 1. Keresőkérdések mentése – értesítés beállítása („témafigyelés”)</vt:lpstr>
      <vt:lpstr>A discovery katalógus egyéb funkciói 2. E-polcra mentés, címkézés</vt:lpstr>
      <vt:lpstr>A discovery katalógus egyéb funkciói 3. Hivatkozás-követés</vt:lpstr>
      <vt:lpstr>A discovery katalógus egyéb funkciói 4. Eredmények személyre-szabása</vt:lpstr>
      <vt:lpstr>Speciális keresési lehetőségek 1.  Folyóiratok keresése („Journal Search”)</vt:lpstr>
      <vt:lpstr>Speciális keresési lehetőségek 2. Újságcikkek keresése („Newspaper Search”)  </vt:lpstr>
      <vt:lpstr>Új beszerzések 1.</vt:lpstr>
      <vt:lpstr>Új beszerzések 2.</vt:lpstr>
      <vt:lpstr>Könyvtári szolgáltatások</vt:lpstr>
      <vt:lpstr> Konzultációs szoba </vt:lpstr>
      <vt:lpstr>Hol kérhetek segítséget? Kérdezze a könyvtárost!</vt:lpstr>
      <vt:lpstr>OGYK honlap: https://konyvtar.parlament.hu/   </vt:lpstr>
      <vt:lpstr>Várjuk Önöket szeretettel az Országgyűlési Könyvtárban!  </vt:lpstr>
      <vt:lpstr>Köszönöm a megtisztelő figyelmet!  dr. Varga Tímea, jogi szakreferens varga.timea@parlament.hu  dr. Horváth Eszter horvath.eszter@parlament.hu    </vt:lpstr>
    </vt:vector>
  </TitlesOfParts>
  <Company>OGYK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moharos.krisztian</dc:creator>
  <cp:lastModifiedBy>Takacs Peter</cp:lastModifiedBy>
  <cp:revision>515</cp:revision>
  <cp:lastPrinted>2017-04-04T05:05:09Z</cp:lastPrinted>
  <dcterms:created xsi:type="dcterms:W3CDTF">2014-03-21T11:27:42Z</dcterms:created>
  <dcterms:modified xsi:type="dcterms:W3CDTF">2024-01-13T17:04:48Z</dcterms:modified>
</cp:coreProperties>
</file>